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88" r:id="rId2"/>
    <p:sldId id="286" r:id="rId3"/>
  </p:sldIdLst>
  <p:sldSz cx="6858000" cy="9906000" type="A4"/>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茶木 照秋" initials="茶木" lastIdx="9" clrIdx="0">
    <p:extLst>
      <p:ext uri="{19B8F6BF-5375-455C-9EA6-DF929625EA0E}">
        <p15:presenceInfo xmlns:p15="http://schemas.microsoft.com/office/powerpoint/2012/main" userId="44fec26c86b421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FF"/>
    <a:srgbClr val="CCFFFF"/>
    <a:srgbClr val="CCFFCC"/>
    <a:srgbClr val="FF7C8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80615" autoAdjust="0"/>
  </p:normalViewPr>
  <p:slideViewPr>
    <p:cSldViewPr snapToGrid="0">
      <p:cViewPr>
        <p:scale>
          <a:sx n="100" d="100"/>
          <a:sy n="100" d="100"/>
        </p:scale>
        <p:origin x="1670" y="-28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66F4A8F-91A3-42F4-857D-85C5804F050B}"/>
              </a:ext>
            </a:extLst>
          </p:cNvPr>
          <p:cNvSpPr>
            <a:spLocks noGrp="1"/>
          </p:cNvSpPr>
          <p:nvPr>
            <p:ph type="hdr" sz="quarter"/>
          </p:nvPr>
        </p:nvSpPr>
        <p:spPr>
          <a:xfrm>
            <a:off x="0" y="26"/>
            <a:ext cx="4341976" cy="345532"/>
          </a:xfrm>
          <a:prstGeom prst="rect">
            <a:avLst/>
          </a:prstGeom>
        </p:spPr>
        <p:txBody>
          <a:bodyPr vert="horz" lIns="92166" tIns="46086" rIns="92166" bIns="46086"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EDD00C2B-B14F-4EFD-88A2-BA2C1535147D}"/>
              </a:ext>
            </a:extLst>
          </p:cNvPr>
          <p:cNvSpPr>
            <a:spLocks noGrp="1"/>
          </p:cNvSpPr>
          <p:nvPr>
            <p:ph type="dt" sz="quarter" idx="1"/>
          </p:nvPr>
        </p:nvSpPr>
        <p:spPr>
          <a:xfrm>
            <a:off x="5675139" y="26"/>
            <a:ext cx="4341976" cy="345532"/>
          </a:xfrm>
          <a:prstGeom prst="rect">
            <a:avLst/>
          </a:prstGeom>
        </p:spPr>
        <p:txBody>
          <a:bodyPr vert="horz" lIns="92166" tIns="46086" rIns="92166" bIns="46086" rtlCol="0"/>
          <a:lstStyle>
            <a:lvl1pPr algn="r">
              <a:defRPr sz="1100"/>
            </a:lvl1pPr>
          </a:lstStyle>
          <a:p>
            <a:fld id="{89F3E010-937F-4D60-BE1B-2C71E1110216}" type="datetimeFigureOut">
              <a:rPr kumimoji="1" lang="ja-JP" altLang="en-US" smtClean="0"/>
              <a:t>2023/3/29</a:t>
            </a:fld>
            <a:endParaRPr kumimoji="1" lang="ja-JP" altLang="en-US"/>
          </a:p>
        </p:txBody>
      </p:sp>
      <p:sp>
        <p:nvSpPr>
          <p:cNvPr id="4" name="フッター プレースホルダー 3">
            <a:extLst>
              <a:ext uri="{FF2B5EF4-FFF2-40B4-BE49-F238E27FC236}">
                <a16:creationId xmlns:a16="http://schemas.microsoft.com/office/drawing/2014/main" id="{C9942BCF-F4CA-4253-A892-D84AF0483BBD}"/>
              </a:ext>
            </a:extLst>
          </p:cNvPr>
          <p:cNvSpPr>
            <a:spLocks noGrp="1"/>
          </p:cNvSpPr>
          <p:nvPr>
            <p:ph type="ftr" sz="quarter" idx="2"/>
          </p:nvPr>
        </p:nvSpPr>
        <p:spPr>
          <a:xfrm>
            <a:off x="0" y="6542654"/>
            <a:ext cx="4341976" cy="345532"/>
          </a:xfrm>
          <a:prstGeom prst="rect">
            <a:avLst/>
          </a:prstGeom>
        </p:spPr>
        <p:txBody>
          <a:bodyPr vert="horz" lIns="92166" tIns="46086" rIns="92166" bIns="46086"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AE5AB90D-8D68-48E6-9FD7-8F3C3CFD378D}"/>
              </a:ext>
            </a:extLst>
          </p:cNvPr>
          <p:cNvSpPr>
            <a:spLocks noGrp="1"/>
          </p:cNvSpPr>
          <p:nvPr>
            <p:ph type="sldNum" sz="quarter" idx="3"/>
          </p:nvPr>
        </p:nvSpPr>
        <p:spPr>
          <a:xfrm>
            <a:off x="5675139" y="6542654"/>
            <a:ext cx="4341976" cy="345532"/>
          </a:xfrm>
          <a:prstGeom prst="rect">
            <a:avLst/>
          </a:prstGeom>
        </p:spPr>
        <p:txBody>
          <a:bodyPr vert="horz" lIns="92166" tIns="46086" rIns="92166" bIns="46086" rtlCol="0" anchor="b"/>
          <a:lstStyle>
            <a:lvl1pPr algn="r">
              <a:defRPr sz="1100"/>
            </a:lvl1pPr>
          </a:lstStyle>
          <a:p>
            <a:fld id="{A1D7C7B9-2431-434E-828E-1CA5D62C418C}" type="slidenum">
              <a:rPr kumimoji="1" lang="ja-JP" altLang="en-US" smtClean="0"/>
              <a:t>‹#›</a:t>
            </a:fld>
            <a:endParaRPr kumimoji="1" lang="ja-JP" altLang="en-US"/>
          </a:p>
        </p:txBody>
      </p:sp>
    </p:spTree>
    <p:extLst>
      <p:ext uri="{BB962C8B-B14F-4D97-AF65-F5344CB8AC3E}">
        <p14:creationId xmlns:p14="http://schemas.microsoft.com/office/powerpoint/2010/main" val="4260719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11"/>
            <a:ext cx="4342308" cy="345682"/>
          </a:xfrm>
          <a:prstGeom prst="rect">
            <a:avLst/>
          </a:prstGeom>
        </p:spPr>
        <p:txBody>
          <a:bodyPr vert="horz" lIns="92903" tIns="46446" rIns="92903" bIns="46446" rtlCol="0"/>
          <a:lstStyle>
            <a:lvl1pPr algn="l">
              <a:defRPr sz="1100"/>
            </a:lvl1pPr>
          </a:lstStyle>
          <a:p>
            <a:endParaRPr kumimoji="1" lang="ja-JP" altLang="en-US"/>
          </a:p>
        </p:txBody>
      </p:sp>
      <p:sp>
        <p:nvSpPr>
          <p:cNvPr id="3" name="日付プレースホルダー 2"/>
          <p:cNvSpPr>
            <a:spLocks noGrp="1"/>
          </p:cNvSpPr>
          <p:nvPr>
            <p:ph type="dt" idx="1"/>
          </p:nvPr>
        </p:nvSpPr>
        <p:spPr>
          <a:xfrm>
            <a:off x="5674062" y="11"/>
            <a:ext cx="4342308" cy="345682"/>
          </a:xfrm>
          <a:prstGeom prst="rect">
            <a:avLst/>
          </a:prstGeom>
        </p:spPr>
        <p:txBody>
          <a:bodyPr vert="horz" lIns="92903" tIns="46446" rIns="92903" bIns="46446" rtlCol="0"/>
          <a:lstStyle>
            <a:lvl1pPr algn="r">
              <a:defRPr sz="1100"/>
            </a:lvl1pPr>
          </a:lstStyle>
          <a:p>
            <a:fld id="{FC9AEB7B-39E5-42F9-9A69-F84CEBE3228D}" type="datetimeFigureOut">
              <a:rPr kumimoji="1" lang="ja-JP" altLang="en-US" smtClean="0"/>
              <a:t>2023/3/29</a:t>
            </a:fld>
            <a:endParaRPr kumimoji="1" lang="ja-JP" altLang="en-US"/>
          </a:p>
        </p:txBody>
      </p:sp>
      <p:sp>
        <p:nvSpPr>
          <p:cNvPr id="4" name="スライド イメージ プレースホルダー 3"/>
          <p:cNvSpPr>
            <a:spLocks noGrp="1" noRot="1" noChangeAspect="1"/>
          </p:cNvSpPr>
          <p:nvPr>
            <p:ph type="sldImg" idx="2"/>
          </p:nvPr>
        </p:nvSpPr>
        <p:spPr>
          <a:xfrm>
            <a:off x="4203700" y="858838"/>
            <a:ext cx="1611313" cy="2328862"/>
          </a:xfrm>
          <a:prstGeom prst="rect">
            <a:avLst/>
          </a:prstGeom>
          <a:noFill/>
          <a:ln w="12700">
            <a:solidFill>
              <a:prstClr val="black"/>
            </a:solidFill>
          </a:ln>
        </p:spPr>
        <p:txBody>
          <a:bodyPr vert="horz" lIns="92903" tIns="46446" rIns="92903" bIns="46446" rtlCol="0" anchor="ctr"/>
          <a:lstStyle/>
          <a:p>
            <a:endParaRPr lang="ja-JP" altLang="en-US"/>
          </a:p>
        </p:txBody>
      </p:sp>
      <p:sp>
        <p:nvSpPr>
          <p:cNvPr id="5" name="ノート プレースホルダー 4"/>
          <p:cNvSpPr>
            <a:spLocks noGrp="1"/>
          </p:cNvSpPr>
          <p:nvPr>
            <p:ph type="body" sz="quarter" idx="3"/>
          </p:nvPr>
        </p:nvSpPr>
        <p:spPr>
          <a:xfrm>
            <a:off x="1001178" y="3315024"/>
            <a:ext cx="8016390" cy="2712278"/>
          </a:xfrm>
          <a:prstGeom prst="rect">
            <a:avLst/>
          </a:prstGeom>
        </p:spPr>
        <p:txBody>
          <a:bodyPr vert="horz" lIns="92903" tIns="46446" rIns="92903" bIns="4644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2" y="6542485"/>
            <a:ext cx="4342308" cy="345682"/>
          </a:xfrm>
          <a:prstGeom prst="rect">
            <a:avLst/>
          </a:prstGeom>
        </p:spPr>
        <p:txBody>
          <a:bodyPr vert="horz" lIns="92903" tIns="46446" rIns="92903" bIns="4644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74062" y="6542485"/>
            <a:ext cx="4342308" cy="345682"/>
          </a:xfrm>
          <a:prstGeom prst="rect">
            <a:avLst/>
          </a:prstGeom>
        </p:spPr>
        <p:txBody>
          <a:bodyPr vert="horz" lIns="92903" tIns="46446" rIns="92903" bIns="46446" rtlCol="0" anchor="b"/>
          <a:lstStyle>
            <a:lvl1pPr algn="r">
              <a:defRPr sz="1100"/>
            </a:lvl1pPr>
          </a:lstStyle>
          <a:p>
            <a:fld id="{83C51D40-BA8A-42B5-AF6D-AC49992CA698}" type="slidenum">
              <a:rPr kumimoji="1" lang="ja-JP" altLang="en-US" smtClean="0"/>
              <a:t>‹#›</a:t>
            </a:fld>
            <a:endParaRPr kumimoji="1" lang="ja-JP" altLang="en-US"/>
          </a:p>
        </p:txBody>
      </p:sp>
    </p:spTree>
    <p:extLst>
      <p:ext uri="{BB962C8B-B14F-4D97-AF65-F5344CB8AC3E}">
        <p14:creationId xmlns:p14="http://schemas.microsoft.com/office/powerpoint/2010/main" val="36979037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7257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883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290658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52374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470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38042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32150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221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285247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41712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01106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207413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993A31-47F0-469B-B02B-4C59C60BFEC4}" type="datetimeFigureOut">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127876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2993A31-47F0-469B-B02B-4C59C60BFEC4}" type="datetimeFigureOut">
              <a:rPr kumimoji="1" lang="ja-JP" altLang="en-US" smtClean="0"/>
              <a:t>2023/3/29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2B70E4-CFEB-4D90-8C35-75AF73E9BE18}" type="slidenum">
              <a:rPr kumimoji="1" lang="ja-JP" altLang="en-US" smtClean="0"/>
              <a:t>‹#›</a:t>
            </a:fld>
            <a:endParaRPr kumimoji="1" lang="ja-JP" altLang="en-US"/>
          </a:p>
        </p:txBody>
      </p:sp>
    </p:spTree>
    <p:extLst>
      <p:ext uri="{BB962C8B-B14F-4D97-AF65-F5344CB8AC3E}">
        <p14:creationId xmlns:p14="http://schemas.microsoft.com/office/powerpoint/2010/main" val="58337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7.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71F6BB5-CB71-CCFF-8D0A-1833B109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195" y="1068316"/>
            <a:ext cx="675373" cy="734102"/>
          </a:xfrm>
          <a:prstGeom prst="rect">
            <a:avLst/>
          </a:prstGeom>
        </p:spPr>
      </p:pic>
      <p:pic>
        <p:nvPicPr>
          <p:cNvPr id="34" name="図 33">
            <a:extLst>
              <a:ext uri="{FF2B5EF4-FFF2-40B4-BE49-F238E27FC236}">
                <a16:creationId xmlns:a16="http://schemas.microsoft.com/office/drawing/2014/main" id="{E945A42F-5F76-E4A8-7C9B-1DD69686CE7D}"/>
              </a:ext>
            </a:extLst>
          </p:cNvPr>
          <p:cNvPicPr>
            <a:picLocks noChangeAspect="1"/>
          </p:cNvPicPr>
          <p:nvPr/>
        </p:nvPicPr>
        <p:blipFill>
          <a:blip r:embed="rId4"/>
          <a:stretch>
            <a:fillRect/>
          </a:stretch>
        </p:blipFill>
        <p:spPr>
          <a:xfrm>
            <a:off x="1842771" y="1024026"/>
            <a:ext cx="2146845" cy="767898"/>
          </a:xfrm>
          <a:prstGeom prst="rect">
            <a:avLst/>
          </a:prstGeom>
        </p:spPr>
      </p:pic>
      <p:sp>
        <p:nvSpPr>
          <p:cNvPr id="24" name="吹き出し: 角を丸めた四角形 23">
            <a:extLst>
              <a:ext uri="{FF2B5EF4-FFF2-40B4-BE49-F238E27FC236}">
                <a16:creationId xmlns:a16="http://schemas.microsoft.com/office/drawing/2014/main" id="{9969B343-63BA-202A-E811-AB0AF80737FE}"/>
              </a:ext>
            </a:extLst>
          </p:cNvPr>
          <p:cNvSpPr/>
          <p:nvPr/>
        </p:nvSpPr>
        <p:spPr>
          <a:xfrm>
            <a:off x="189223" y="1122101"/>
            <a:ext cx="849400" cy="797319"/>
          </a:xfrm>
          <a:prstGeom prst="wedgeRoundRectCallout">
            <a:avLst>
              <a:gd name="adj1" fmla="val 59809"/>
              <a:gd name="adj2" fmla="val -16578"/>
              <a:gd name="adj3" fmla="val 1666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5FF985F-DC89-6B05-95EA-4208674F693C}"/>
              </a:ext>
            </a:extLst>
          </p:cNvPr>
          <p:cNvSpPr txBox="1"/>
          <p:nvPr/>
        </p:nvSpPr>
        <p:spPr>
          <a:xfrm>
            <a:off x="194747" y="1137909"/>
            <a:ext cx="942599" cy="784830"/>
          </a:xfrm>
          <a:prstGeom prst="rect">
            <a:avLst/>
          </a:prstGeom>
          <a:noFill/>
        </p:spPr>
        <p:txBody>
          <a:bodyPr wrap="square" rtlCol="0">
            <a:spAutoFit/>
          </a:bodyPr>
          <a:lstStyle/>
          <a:p>
            <a:pPr algn="l"/>
            <a:r>
              <a:rPr kumimoji="1" lang="ja-JP" altLang="en-US" sz="900" dirty="0">
                <a:latin typeface="HG丸ｺﾞｼｯｸM-PRO" panose="020F0600000000000000" pitchFamily="50" charset="-128"/>
                <a:ea typeface="HG丸ｺﾞｼｯｸM-PRO" panose="020F0600000000000000" pitchFamily="50" charset="-128"/>
              </a:rPr>
              <a:t>つつじが丘・春日丘・国津地区ゆるキャラ「えみらる」です！</a:t>
            </a:r>
          </a:p>
        </p:txBody>
      </p:sp>
      <p:sp>
        <p:nvSpPr>
          <p:cNvPr id="26" name="テキスト ボックス 25">
            <a:extLst>
              <a:ext uri="{FF2B5EF4-FFF2-40B4-BE49-F238E27FC236}">
                <a16:creationId xmlns:a16="http://schemas.microsoft.com/office/drawing/2014/main" id="{23307B09-4A07-8873-2EC9-E6A48A968D04}"/>
              </a:ext>
            </a:extLst>
          </p:cNvPr>
          <p:cNvSpPr txBox="1"/>
          <p:nvPr/>
        </p:nvSpPr>
        <p:spPr>
          <a:xfrm>
            <a:off x="1068317" y="1789506"/>
            <a:ext cx="2657349" cy="400110"/>
          </a:xfrm>
          <a:prstGeom prst="rect">
            <a:avLst/>
          </a:prstGeom>
          <a:noFill/>
        </p:spPr>
        <p:txBody>
          <a:bodyPr wrap="square">
            <a:spAutoFit/>
          </a:bodyPr>
          <a:lstStyle/>
          <a:p>
            <a:r>
              <a:rPr kumimoji="0" lang="ja-JP" altLang="en-US" sz="2000"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センターからの報告</a:t>
            </a:r>
            <a:endParaRPr lang="ja-JP" altLang="en-US" sz="2000" u="sng" dirty="0"/>
          </a:p>
        </p:txBody>
      </p:sp>
      <p:grpSp>
        <p:nvGrpSpPr>
          <p:cNvPr id="45" name="グループ化 44">
            <a:extLst>
              <a:ext uri="{FF2B5EF4-FFF2-40B4-BE49-F238E27FC236}">
                <a16:creationId xmlns:a16="http://schemas.microsoft.com/office/drawing/2014/main" id="{393D77FC-70C5-3660-FB3B-385AC808B7AC}"/>
              </a:ext>
            </a:extLst>
          </p:cNvPr>
          <p:cNvGrpSpPr/>
          <p:nvPr/>
        </p:nvGrpSpPr>
        <p:grpSpPr>
          <a:xfrm>
            <a:off x="189223" y="14153"/>
            <a:ext cx="6576195" cy="1061344"/>
            <a:chOff x="214835" y="76984"/>
            <a:chExt cx="6576195" cy="979963"/>
          </a:xfrm>
        </p:grpSpPr>
        <p:sp>
          <p:nvSpPr>
            <p:cNvPr id="21" name="テキスト ボックス 12">
              <a:extLst>
                <a:ext uri="{FF2B5EF4-FFF2-40B4-BE49-F238E27FC236}">
                  <a16:creationId xmlns:a16="http://schemas.microsoft.com/office/drawing/2014/main" id="{B7695FFD-5520-E01C-3D98-6B621AF9D664}"/>
                </a:ext>
              </a:extLst>
            </p:cNvPr>
            <p:cNvSpPr txBox="1"/>
            <p:nvPr/>
          </p:nvSpPr>
          <p:spPr>
            <a:xfrm>
              <a:off x="214835" y="76984"/>
              <a:ext cx="6330732" cy="950353"/>
            </a:xfrm>
            <a:prstGeom prst="rect">
              <a:avLst/>
            </a:prstGeom>
            <a:solidFill>
              <a:srgbClr val="FFCCFF"/>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216000" rIns="91440" bIns="45720" numCol="1" spcCol="0" rtlCol="0" fromWordArt="0" anchor="t" anchorCtr="0" forceAA="0" compatLnSpc="1">
              <a:prstTxWarp prst="textNoShape">
                <a:avLst/>
              </a:prstTxWarp>
              <a:normAutofit/>
            </a:bodyPr>
            <a:lstStyle/>
            <a:p>
              <a:pPr marL="0" marR="0" lvl="0" indent="0" algn="ctr" defTabSz="914400" eaLnBrk="1" fontAlgn="auto" latinLnBrk="0" hangingPunct="1">
                <a:lnSpc>
                  <a:spcPts val="2500"/>
                </a:lnSpc>
                <a:spcBef>
                  <a:spcPts val="0"/>
                </a:spcBef>
                <a:spcAft>
                  <a:spcPts val="0"/>
                </a:spcAft>
                <a:buClrTx/>
                <a:buSzTx/>
                <a:buFontTx/>
                <a:buNone/>
                <a:tabLst/>
                <a:defRPr/>
              </a:pPr>
              <a:r>
                <a:rPr kumimoji="0" lang="ja-JP" altLang="en-US" sz="2800" b="1" i="0" strike="noStrike" kern="100" cap="none" spc="0" normalizeH="0" baseline="0" noProof="0" dirty="0">
                  <a:ln>
                    <a:noFill/>
                  </a:ln>
                  <a:solidFill>
                    <a:sysClr val="windowText" lastClr="000000"/>
                  </a:solidFill>
                  <a:effectLst/>
                  <a:uLnTx/>
                  <a:uFillTx/>
                  <a:latin typeface="AR Pゴシック体S" panose="020B0A00000000000000" pitchFamily="50" charset="-128"/>
                  <a:ea typeface="AR Pゴシック体S" panose="020B0A00000000000000" pitchFamily="50" charset="-128"/>
                  <a:cs typeface="Arial" panose="020B0604020202020204" pitchFamily="34" charset="0"/>
                </a:rPr>
                <a:t>つつじが丘市民センターだより</a:t>
              </a:r>
              <a:endParaRPr kumimoji="0" lang="ja-JP" altLang="en-US" sz="2800" b="0" i="0" strike="noStrike" kern="100" cap="none" spc="0" normalizeH="0" baseline="0" noProof="0" dirty="0">
                <a:ln>
                  <a:noFill/>
                </a:ln>
                <a:solidFill>
                  <a:sysClr val="windowText" lastClr="000000"/>
                </a:solidFill>
                <a:effectLst/>
                <a:uLnTx/>
                <a:uFillTx/>
                <a:latin typeface="AR Pゴシック体S" panose="020B0A00000000000000" pitchFamily="50" charset="-128"/>
                <a:ea typeface="AR Pゴシック体S" panose="020B0A00000000000000" pitchFamily="50" charset="-128"/>
                <a:cs typeface="Arial" panose="020B0604020202020204" pitchFamily="34" charset="0"/>
              </a:endParaRPr>
            </a:p>
          </p:txBody>
        </p:sp>
        <p:sp>
          <p:nvSpPr>
            <p:cNvPr id="35" name="テキスト ボックス 16">
              <a:extLst>
                <a:ext uri="{FF2B5EF4-FFF2-40B4-BE49-F238E27FC236}">
                  <a16:creationId xmlns:a16="http://schemas.microsoft.com/office/drawing/2014/main" id="{11993E9B-4C0E-AD48-140B-EB65BCF9C6F5}"/>
                </a:ext>
              </a:extLst>
            </p:cNvPr>
            <p:cNvSpPr txBox="1"/>
            <p:nvPr/>
          </p:nvSpPr>
          <p:spPr>
            <a:xfrm>
              <a:off x="4877688" y="572319"/>
              <a:ext cx="1913342" cy="42674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0"/>
                </a:spcAft>
                <a:buClrTx/>
                <a:buSzTx/>
                <a:buFontTx/>
                <a:buNone/>
                <a:tabLst/>
                <a:defRPr/>
              </a:pPr>
              <a:r>
                <a:rPr kumimoji="0" lang="ja-JP" alt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rPr>
                <a:t>（発行）つつじが丘市民センター　　　</a:t>
              </a:r>
              <a:endParaRPr kumimoji="0" lang="en-US" altLang="ja-JP"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ja-JP" alt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rPr>
                <a:t>名張市つつじが丘北５－７３－２</a:t>
              </a:r>
              <a:endParaRPr kumimoji="0" lang="en-US" altLang="ja-JP"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rPr>
                <a:t>TEL / FAX</a:t>
              </a:r>
              <a:r>
                <a:rPr kumimoji="0" lang="ja-JP" alt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rPr>
                <a:t>：</a:t>
              </a:r>
              <a:r>
                <a:rPr kumimoji="0" 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rPr>
                <a:t> 68-1236</a:t>
              </a:r>
              <a:endParaRPr kumimoji="0" lang="ja-JP" altLang="en-US" sz="900" b="0" i="0" u="none" strike="noStrike" kern="1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ja-JP" altLang="en-US" sz="1400" b="0" i="0" u="sng" strike="noStrike" kern="100" cap="none" spc="0" normalizeH="0" baseline="0" noProof="0" dirty="0">
                <a:ln>
                  <a:noFill/>
                </a:ln>
                <a:solidFill>
                  <a:srgbClr val="0070C0"/>
                </a:solidFill>
                <a:effectLst/>
                <a:uLnTx/>
                <a:uFillTx/>
                <a:latin typeface="HGPｺﾞｼｯｸE" panose="020B0900000000000000" pitchFamily="50" charset="-128"/>
                <a:ea typeface="HGPｺﾞｼｯｸE" panose="020B0900000000000000"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B90B5C55-9B2F-E492-5718-5349B1AED529}"/>
                </a:ext>
              </a:extLst>
            </p:cNvPr>
            <p:cNvSpPr txBox="1"/>
            <p:nvPr/>
          </p:nvSpPr>
          <p:spPr>
            <a:xfrm>
              <a:off x="578786" y="749170"/>
              <a:ext cx="1657480" cy="307777"/>
            </a:xfrm>
            <a:prstGeom prst="rect">
              <a:avLst/>
            </a:prstGeom>
            <a:noFill/>
          </p:spPr>
          <p:txBody>
            <a:bodyPr wrap="square" rtlCol="0">
              <a:spAutoFit/>
            </a:bodyPr>
            <a:lstStyle/>
            <a:p>
              <a:pPr algn="l"/>
              <a:r>
                <a:rPr kumimoji="1" lang="en-US" altLang="ja-JP" sz="1400" dirty="0">
                  <a:latin typeface="HG丸ｺﾞｼｯｸM-PRO" panose="020F0600000000000000" pitchFamily="50" charset="-128"/>
                  <a:ea typeface="HG丸ｺﾞｼｯｸM-PRO" panose="020F0600000000000000" pitchFamily="50" charset="-128"/>
                </a:rPr>
                <a:t>2023</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4</a:t>
              </a:r>
              <a:r>
                <a:rPr kumimoji="1" lang="ja-JP" altLang="en-US" sz="1400" dirty="0">
                  <a:latin typeface="HG丸ｺﾞｼｯｸM-PRO" panose="020F0600000000000000" pitchFamily="50" charset="-128"/>
                  <a:ea typeface="HG丸ｺﾞｼｯｸM-PRO" panose="020F0600000000000000" pitchFamily="50" charset="-128"/>
                </a:rPr>
                <a:t>月号</a:t>
              </a:r>
            </a:p>
          </p:txBody>
        </p:sp>
        <p:sp>
          <p:nvSpPr>
            <p:cNvPr id="4" name="テキスト ボックス 3">
              <a:extLst>
                <a:ext uri="{FF2B5EF4-FFF2-40B4-BE49-F238E27FC236}">
                  <a16:creationId xmlns:a16="http://schemas.microsoft.com/office/drawing/2014/main" id="{0BA5D618-FE6D-690E-B951-A9EC6D06B5A1}"/>
                </a:ext>
              </a:extLst>
            </p:cNvPr>
            <p:cNvSpPr txBox="1"/>
            <p:nvPr/>
          </p:nvSpPr>
          <p:spPr>
            <a:xfrm>
              <a:off x="2551417" y="697312"/>
              <a:ext cx="1823685" cy="307777"/>
            </a:xfrm>
            <a:prstGeom prst="rect">
              <a:avLst/>
            </a:prstGeom>
            <a:noFill/>
          </p:spPr>
          <p:txBody>
            <a:bodyPr wrap="square" rtlCol="0">
              <a:spAutoFit/>
            </a:bodyPr>
            <a:lstStyle/>
            <a:p>
              <a:pPr algn="l"/>
              <a:r>
                <a:rPr kumimoji="1" lang="ja-JP" altLang="en-US" sz="1400" dirty="0">
                  <a:latin typeface="HG丸ｺﾞｼｯｸM-PRO" panose="020F0600000000000000" pitchFamily="50" charset="-128"/>
                  <a:ea typeface="HG丸ｺﾞｼｯｸM-PRO" panose="020F0600000000000000" pitchFamily="50" charset="-128"/>
                </a:rPr>
                <a:t>（つつじ・春日丘）</a:t>
              </a:r>
            </a:p>
          </p:txBody>
        </p:sp>
      </p:grpSp>
      <p:grpSp>
        <p:nvGrpSpPr>
          <p:cNvPr id="18" name="グループ化 17">
            <a:extLst>
              <a:ext uri="{FF2B5EF4-FFF2-40B4-BE49-F238E27FC236}">
                <a16:creationId xmlns:a16="http://schemas.microsoft.com/office/drawing/2014/main" id="{D802A5EB-BFFB-9F85-EA7E-1BBF5E1DCD00}"/>
              </a:ext>
            </a:extLst>
          </p:cNvPr>
          <p:cNvGrpSpPr/>
          <p:nvPr/>
        </p:nvGrpSpPr>
        <p:grpSpPr>
          <a:xfrm>
            <a:off x="177977" y="7848305"/>
            <a:ext cx="3290761" cy="1967101"/>
            <a:chOff x="170390" y="5584356"/>
            <a:chExt cx="3195213" cy="1967101"/>
          </a:xfrm>
        </p:grpSpPr>
        <p:sp>
          <p:nvSpPr>
            <p:cNvPr id="39" name="四角形: 角を丸くする 38">
              <a:extLst>
                <a:ext uri="{FF2B5EF4-FFF2-40B4-BE49-F238E27FC236}">
                  <a16:creationId xmlns:a16="http://schemas.microsoft.com/office/drawing/2014/main" id="{C029DAD4-08BA-A87D-630F-F2E42D4F48A6}"/>
                </a:ext>
              </a:extLst>
            </p:cNvPr>
            <p:cNvSpPr/>
            <p:nvPr/>
          </p:nvSpPr>
          <p:spPr>
            <a:xfrm>
              <a:off x="170390" y="5594470"/>
              <a:ext cx="3178917" cy="1956987"/>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80159E4-1C96-F760-58E2-D075BC5F1305}"/>
                </a:ext>
              </a:extLst>
            </p:cNvPr>
            <p:cNvSpPr txBox="1"/>
            <p:nvPr/>
          </p:nvSpPr>
          <p:spPr>
            <a:xfrm>
              <a:off x="241834" y="5584356"/>
              <a:ext cx="3051337" cy="1900520"/>
            </a:xfrm>
            <a:prstGeom prst="rect">
              <a:avLst/>
            </a:prstGeom>
            <a:noFill/>
            <a:ln cmpd="dbl">
              <a:noFill/>
            </a:ln>
          </p:spPr>
          <p:txBody>
            <a:bodyPr wrap="square">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ja-JP"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第</a:t>
              </a:r>
              <a:r>
                <a:rPr kumimoji="0" lang="ja-JP" altLang="en-US"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５５</a:t>
              </a:r>
              <a:r>
                <a:rPr kumimoji="0" lang="ja-JP"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回</a:t>
              </a:r>
              <a:r>
                <a:rPr kumimoji="0" lang="en-US"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p>
            <a:p>
              <a:pPr marL="0" marR="0" lvl="0" indent="0" algn="just" defTabSz="457200" rtl="0" eaLnBrk="1" fontAlgn="auto" latinLnBrk="0" hangingPunct="1">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映   画</a:t>
              </a:r>
              <a:r>
                <a:rPr kumimoji="0" lang="ja-JP"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14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母と暮せば</a:t>
              </a:r>
              <a:endParaRPr kumimoji="0" lang="en-US" altLang="ja-JP" sz="14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spcBef>
                  <a:spcPts val="0"/>
                </a:spcBef>
                <a:spcAft>
                  <a:spcPts val="0"/>
                </a:spcAft>
                <a:buClrTx/>
                <a:buSzTx/>
                <a:buFontTx/>
                <a:buNone/>
                <a:tabLst/>
                <a:defRPr/>
              </a:pPr>
              <a:r>
                <a:rPr kumimoji="0" lang="ja-JP" altLang="en-US" sz="10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日  </a:t>
              </a:r>
              <a:r>
                <a:rPr lang="ja-JP" altLang="en-US" sz="1000" kern="100" dirty="0">
                  <a:solidFill>
                    <a:prstClr val="black"/>
                  </a:solidFill>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0" lang="ja-JP" altLang="en-US" sz="10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時： </a:t>
              </a:r>
              <a:r>
                <a:rPr kumimoji="0" lang="ja-JP" altLang="en-US"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４月２２</a:t>
              </a:r>
              <a:r>
                <a:rPr kumimoji="0" lang="ja-JP"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日（土）</a:t>
              </a:r>
              <a:r>
                <a:rPr kumimoji="0" lang="en-US"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13:</a:t>
              </a:r>
              <a:r>
                <a:rPr kumimoji="0" lang="ja-JP" altLang="en-US"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３０～</a:t>
              </a:r>
              <a:endParaRPr kumimoji="0" lang="en-US"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defRPr/>
              </a:pP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900" b="0" i="0" dirty="0">
                  <a:solidFill>
                    <a:srgbClr val="333333"/>
                  </a:solidFill>
                  <a:effectLst/>
                  <a:latin typeface="メイリオ" panose="020B0604030504040204" pitchFamily="50" charset="-128"/>
                  <a:ea typeface="メイリオ" panose="020B0604030504040204" pitchFamily="50" charset="-128"/>
                </a:rPr>
                <a:t>原爆で亡くなった家族が、亡霊となって戻ってくる様子を描く人間ドラマ。</a:t>
              </a:r>
              <a:r>
                <a:rPr lang="ja-JP" altLang="en-US" sz="900" dirty="0">
                  <a:solidFill>
                    <a:srgbClr val="444444"/>
                  </a:solidFill>
                  <a:latin typeface="HG丸ｺﾞｼｯｸM-PRO" panose="020F0600000000000000" pitchFamily="50" charset="-128"/>
                  <a:ea typeface="HG丸ｺﾞｼｯｸM-PRO" panose="020F0600000000000000" pitchFamily="50" charset="-128"/>
                </a:rPr>
                <a:t>　</a:t>
              </a:r>
              <a:endParaRPr lang="en-US" altLang="ja-JP" sz="900" dirty="0">
                <a:solidFill>
                  <a:srgbClr val="444444"/>
                </a:solidFill>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buClrTx/>
                <a:buSzTx/>
                <a:buFontTx/>
                <a:buNone/>
                <a:tabLst/>
                <a:defRPr/>
              </a:pP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監　　督： 山田洋次</a:t>
              </a:r>
              <a:endParaRPr lang="en-US" altLang="ja-JP" sz="900" b="0" i="0" dirty="0">
                <a:solidFill>
                  <a:srgbClr val="111111"/>
                </a:solidFill>
                <a:effectLst/>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buClrTx/>
                <a:buSzTx/>
                <a:buFontTx/>
                <a:buNone/>
                <a:tabLst/>
                <a:defRPr/>
              </a:pP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出　　演： </a:t>
              </a:r>
              <a:r>
                <a:rPr lang="ja-JP" altLang="en-US" sz="900" dirty="0">
                  <a:solidFill>
                    <a:srgbClr val="111111"/>
                  </a:solidFill>
                  <a:latin typeface="HG丸ｺﾞｼｯｸM-PRO" panose="020F0600000000000000" pitchFamily="50" charset="-128"/>
                  <a:ea typeface="HG丸ｺﾞｼｯｸM-PRO" panose="020F0600000000000000" pitchFamily="50" charset="-128"/>
                </a:rPr>
                <a:t>吉永小百合・二宮和也　</a:t>
              </a: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他</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buClrTx/>
                <a:buSzTx/>
                <a:buFontTx/>
                <a:buNone/>
                <a:tabLst/>
                <a:defRPr/>
              </a:pP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上映時間： １３０分</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buClrTx/>
                <a:buSzTx/>
                <a:buFontTx/>
                <a:buNone/>
                <a:tabLst/>
                <a:defRPr/>
              </a:pP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場　　所： </a:t>
              </a:r>
              <a:r>
                <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1</a:t>
              </a: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階多目的ホール</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lvl="0" algn="just">
                <a:defRPr/>
              </a:pP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募集人数 </a:t>
              </a:r>
              <a:r>
                <a:rPr kumimoji="0" lang="en-US" altLang="ja-JP"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900"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60</a:t>
              </a:r>
              <a:r>
                <a:rPr lang="ja-JP" altLang="en-US" sz="900"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名</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buClrTx/>
                <a:buSzTx/>
                <a:buFontTx/>
                <a:buNone/>
                <a:tabLst/>
                <a:defRPr/>
              </a:pP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受   　付 </a:t>
              </a:r>
              <a:r>
                <a:rPr kumimoji="0" lang="en-US" altLang="ja-JP"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900" kern="100" dirty="0">
                  <a:latin typeface="HG丸ｺﾞｼｯｸM-PRO" panose="020F0600000000000000" pitchFamily="50" charset="-128"/>
                  <a:ea typeface="HG丸ｺﾞｼｯｸM-PRO" panose="020F0600000000000000" pitchFamily="50" charset="-128"/>
                  <a:cs typeface="Arial" panose="020B0604020202020204" pitchFamily="34" charset="0"/>
                </a:rPr>
                <a:t> 受付中です。</a:t>
              </a:r>
              <a:endParaRPr lang="en-US" altLang="ja-JP" sz="900" kern="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buClrTx/>
                <a:buSzTx/>
                <a:buFontTx/>
                <a:buNone/>
                <a:tabLst/>
                <a:defRPr/>
              </a:pPr>
              <a:r>
                <a:rPr kumimoji="1" lang="ja-JP" altLang="en-US" sz="900" dirty="0">
                  <a:latin typeface="HG丸ｺﾞｼｯｸM-PRO" panose="020F0600000000000000" pitchFamily="50" charset="-128"/>
                  <a:ea typeface="HG丸ｺﾞｼｯｸM-PRO" panose="020F0600000000000000" pitchFamily="50" charset="-128"/>
                </a:rPr>
                <a:t>（先着順にて。定員になり次第締切ります）</a:t>
              </a:r>
              <a:endParaRPr kumimoji="1" lang="en-US" altLang="ja-JP" sz="900" dirty="0">
                <a:latin typeface="HG丸ｺﾞｼｯｸM-PRO" panose="020F0600000000000000" pitchFamily="50" charset="-128"/>
                <a:ea typeface="HG丸ｺﾞｼｯｸM-PRO" panose="020F0600000000000000" pitchFamily="50" charset="-128"/>
              </a:endParaRPr>
            </a:p>
          </p:txBody>
        </p:sp>
        <p:pic>
          <p:nvPicPr>
            <p:cNvPr id="38" name="Picture 2" descr="【ほとんどのダウンロード】 男の子 笑顔 イラスト - 画像イラスト／無料イラストなら - Nekato">
              <a:extLst>
                <a:ext uri="{FF2B5EF4-FFF2-40B4-BE49-F238E27FC236}">
                  <a16:creationId xmlns:a16="http://schemas.microsoft.com/office/drawing/2014/main" id="{CBF999CC-C130-58C3-4D71-E086EB0C1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414" y="6450349"/>
              <a:ext cx="814189" cy="958649"/>
            </a:xfrm>
            <a:prstGeom prst="rect">
              <a:avLst/>
            </a:prstGeom>
            <a:noFill/>
            <a:extLst>
              <a:ext uri="{909E8E84-426E-40DD-AFC4-6F175D3DCCD1}">
                <a14:hiddenFill xmlns:a14="http://schemas.microsoft.com/office/drawing/2010/main">
                  <a:solidFill>
                    <a:srgbClr val="FFFFFF"/>
                  </a:solidFill>
                </a14:hiddenFill>
              </a:ext>
            </a:extLst>
          </p:spPr>
        </p:pic>
        <p:sp>
          <p:nvSpPr>
            <p:cNvPr id="41" name="四角形: 角を丸くする 40">
              <a:extLst>
                <a:ext uri="{FF2B5EF4-FFF2-40B4-BE49-F238E27FC236}">
                  <a16:creationId xmlns:a16="http://schemas.microsoft.com/office/drawing/2014/main" id="{C0835D21-0A56-4642-C3B4-311F0AF8DE18}"/>
                </a:ext>
              </a:extLst>
            </p:cNvPr>
            <p:cNvSpPr/>
            <p:nvPr/>
          </p:nvSpPr>
          <p:spPr>
            <a:xfrm>
              <a:off x="2486726" y="5739102"/>
              <a:ext cx="709245" cy="1644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FF0000"/>
                  </a:solidFill>
                </a:rPr>
                <a:t>参加無料</a:t>
              </a:r>
            </a:p>
          </p:txBody>
        </p:sp>
      </p:grpSp>
      <p:sp>
        <p:nvSpPr>
          <p:cNvPr id="13" name="テキスト ボックス 12">
            <a:extLst>
              <a:ext uri="{FF2B5EF4-FFF2-40B4-BE49-F238E27FC236}">
                <a16:creationId xmlns:a16="http://schemas.microsoft.com/office/drawing/2014/main" id="{13BC27EE-4549-CE91-262E-2DB069E692D0}"/>
              </a:ext>
            </a:extLst>
          </p:cNvPr>
          <p:cNvSpPr txBox="1"/>
          <p:nvPr/>
        </p:nvSpPr>
        <p:spPr>
          <a:xfrm>
            <a:off x="1099456" y="7170479"/>
            <a:ext cx="4910441" cy="400110"/>
          </a:xfrm>
          <a:prstGeom prst="rect">
            <a:avLst/>
          </a:prstGeom>
          <a:noFill/>
        </p:spPr>
        <p:txBody>
          <a:bodyPr vert="horz" wrap="square" rtlCol="0">
            <a:spAutoFit/>
          </a:bodyPr>
          <a:lstStyle/>
          <a:p>
            <a:pPr algn="l"/>
            <a:r>
              <a:rPr kumimoji="1" lang="ja-JP" altLang="en-US" sz="2000" b="1" dirty="0">
                <a:latin typeface="HG丸ｺﾞｼｯｸM-PRO" panose="020F0600000000000000" pitchFamily="50" charset="-128"/>
                <a:ea typeface="HG丸ｺﾞｼｯｸM-PRO" panose="020F0600000000000000" pitchFamily="50" charset="-128"/>
              </a:rPr>
              <a:t>これからの主催講座・教室のお知らせ</a:t>
            </a:r>
          </a:p>
        </p:txBody>
      </p:sp>
      <p:sp>
        <p:nvSpPr>
          <p:cNvPr id="29" name="テキスト ボックス 28">
            <a:extLst>
              <a:ext uri="{FF2B5EF4-FFF2-40B4-BE49-F238E27FC236}">
                <a16:creationId xmlns:a16="http://schemas.microsoft.com/office/drawing/2014/main" id="{14DB40DF-9B1C-EB63-D1DA-F33158259384}"/>
              </a:ext>
            </a:extLst>
          </p:cNvPr>
          <p:cNvSpPr txBox="1"/>
          <p:nvPr/>
        </p:nvSpPr>
        <p:spPr>
          <a:xfrm>
            <a:off x="1394881" y="7449007"/>
            <a:ext cx="3328701" cy="400110"/>
          </a:xfrm>
          <a:prstGeom prst="rect">
            <a:avLst/>
          </a:prstGeom>
          <a:noFill/>
          <a:ln>
            <a:noFill/>
          </a:ln>
        </p:spPr>
        <p:txBody>
          <a:bodyPr vert="horz" wrap="square" rtlCol="0">
            <a:spAutoFit/>
          </a:bodyPr>
          <a:lstStyle/>
          <a:p>
            <a:pPr algn="ctr"/>
            <a:r>
              <a:rPr kumimoji="1" lang="ja-JP" altLang="en-US" sz="2000" b="1" u="sng" dirty="0">
                <a:latin typeface="HG丸ｺﾞｼｯｸM-PRO" panose="020F0600000000000000" pitchFamily="50" charset="-128"/>
                <a:ea typeface="HG丸ｺﾞｼｯｸM-PRO" panose="020F0600000000000000" pitchFamily="50" charset="-128"/>
              </a:rPr>
              <a:t>映画上映会のお知らせ</a:t>
            </a:r>
          </a:p>
        </p:txBody>
      </p:sp>
      <p:pic>
        <p:nvPicPr>
          <p:cNvPr id="30" name="グラフィックス 29" descr="ビデオ カメラ">
            <a:extLst>
              <a:ext uri="{FF2B5EF4-FFF2-40B4-BE49-F238E27FC236}">
                <a16:creationId xmlns:a16="http://schemas.microsoft.com/office/drawing/2014/main" id="{93BA2157-0201-68E5-8516-BF0AAE150A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9837" y="7478103"/>
            <a:ext cx="398331" cy="386270"/>
          </a:xfrm>
          <a:prstGeom prst="rect">
            <a:avLst/>
          </a:prstGeom>
        </p:spPr>
      </p:pic>
      <p:pic>
        <p:nvPicPr>
          <p:cNvPr id="31" name="図 30">
            <a:extLst>
              <a:ext uri="{FF2B5EF4-FFF2-40B4-BE49-F238E27FC236}">
                <a16:creationId xmlns:a16="http://schemas.microsoft.com/office/drawing/2014/main" id="{5DF59064-D182-9033-549C-CE4B642576C1}"/>
              </a:ext>
            </a:extLst>
          </p:cNvPr>
          <p:cNvPicPr>
            <a:picLocks noChangeAspect="1"/>
          </p:cNvPicPr>
          <p:nvPr/>
        </p:nvPicPr>
        <p:blipFill>
          <a:blip r:embed="rId8"/>
          <a:stretch>
            <a:fillRect/>
          </a:stretch>
        </p:blipFill>
        <p:spPr>
          <a:xfrm>
            <a:off x="785719" y="7098767"/>
            <a:ext cx="336568" cy="601563"/>
          </a:xfrm>
          <a:prstGeom prst="rect">
            <a:avLst/>
          </a:prstGeom>
        </p:spPr>
      </p:pic>
      <p:grpSp>
        <p:nvGrpSpPr>
          <p:cNvPr id="20" name="グループ化 19">
            <a:extLst>
              <a:ext uri="{FF2B5EF4-FFF2-40B4-BE49-F238E27FC236}">
                <a16:creationId xmlns:a16="http://schemas.microsoft.com/office/drawing/2014/main" id="{55922CB9-0904-B745-968F-AA68D3D45AF5}"/>
              </a:ext>
            </a:extLst>
          </p:cNvPr>
          <p:cNvGrpSpPr/>
          <p:nvPr/>
        </p:nvGrpSpPr>
        <p:grpSpPr>
          <a:xfrm>
            <a:off x="3464214" y="7522884"/>
            <a:ext cx="3256521" cy="2292522"/>
            <a:chOff x="3456543" y="5356541"/>
            <a:chExt cx="3256521" cy="2420655"/>
          </a:xfrm>
        </p:grpSpPr>
        <p:sp>
          <p:nvSpPr>
            <p:cNvPr id="40" name="四角形: 角を丸くする 39">
              <a:extLst>
                <a:ext uri="{FF2B5EF4-FFF2-40B4-BE49-F238E27FC236}">
                  <a16:creationId xmlns:a16="http://schemas.microsoft.com/office/drawing/2014/main" id="{3B67ECEC-0F49-E3B9-BE2F-110435B11632}"/>
                </a:ext>
              </a:extLst>
            </p:cNvPr>
            <p:cNvSpPr/>
            <p:nvPr/>
          </p:nvSpPr>
          <p:spPr>
            <a:xfrm>
              <a:off x="3522695" y="5696505"/>
              <a:ext cx="3190369" cy="208069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E91E8300-3CA1-F5C7-C120-B9BDBD3B6CBD}"/>
                </a:ext>
              </a:extLst>
            </p:cNvPr>
            <p:cNvSpPr txBox="1"/>
            <p:nvPr/>
          </p:nvSpPr>
          <p:spPr>
            <a:xfrm>
              <a:off x="3616464" y="5666547"/>
              <a:ext cx="2999125" cy="1900520"/>
            </a:xfrm>
            <a:prstGeom prst="rect">
              <a:avLst/>
            </a:prstGeom>
            <a:noFill/>
            <a:ln cmpd="dbl">
              <a:noFill/>
            </a:ln>
          </p:spPr>
          <p:txBody>
            <a:bodyPr wrap="square">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ja-JP"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第</a:t>
              </a:r>
              <a:r>
                <a:rPr kumimoji="0" lang="ja-JP" altLang="en-US"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５６</a:t>
              </a:r>
              <a:r>
                <a:rPr kumimoji="0" lang="ja-JP"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回</a:t>
              </a:r>
              <a:r>
                <a:rPr kumimoji="0" lang="en-US" altLang="ja-JP" sz="10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p>
            <a:p>
              <a:pPr marL="0" marR="0" lvl="0" indent="0" algn="just" defTabSz="457200" rtl="0" eaLnBrk="1" fontAlgn="auto" latinLnBrk="0" hangingPunct="1">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映  画</a:t>
              </a:r>
              <a:r>
                <a:rPr kumimoji="0" lang="ja-JP" altLang="ja-JP" sz="12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en-US" altLang="ja-JP" sz="14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Always</a:t>
              </a:r>
              <a:r>
                <a:rPr kumimoji="0" lang="ja-JP" altLang="en-US" sz="14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三丁目の夕日</a:t>
              </a:r>
              <a:endParaRPr kumimoji="0" lang="en-US" altLang="ja-JP" sz="1400" b="1"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spcBef>
                  <a:spcPts val="0"/>
                </a:spcBef>
                <a:spcAft>
                  <a:spcPts val="0"/>
                </a:spcAft>
                <a:buClrTx/>
                <a:buSzTx/>
                <a:buFontTx/>
                <a:buNone/>
                <a:tabLst/>
                <a:defRPr/>
              </a:pPr>
              <a:r>
                <a:rPr kumimoji="0" lang="ja-JP" altLang="en-US" sz="10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日  時： </a:t>
              </a:r>
              <a:r>
                <a:rPr kumimoji="0" lang="ja-JP" altLang="en-US"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５月２７</a:t>
              </a:r>
              <a:r>
                <a:rPr kumimoji="0" lang="ja-JP"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日（土）</a:t>
              </a:r>
              <a:r>
                <a:rPr kumimoji="0" lang="en-US"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13:</a:t>
              </a:r>
              <a:r>
                <a:rPr kumimoji="0" lang="ja-JP" altLang="en-US"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３０～</a:t>
              </a:r>
              <a:endParaRPr kumimoji="0" lang="en-US" altLang="ja-JP" sz="1000" b="1"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lvl="0" algn="just">
                <a:defRPr/>
              </a:pPr>
              <a:r>
                <a:rPr lang="ja-JP" altLang="en-US" sz="900" b="0" i="0" dirty="0">
                  <a:solidFill>
                    <a:srgbClr val="444444"/>
                  </a:solidFill>
                  <a:effectLst/>
                  <a:latin typeface="HG丸ｺﾞｼｯｸM-PRO" panose="020F0600000000000000" pitchFamily="50" charset="-128"/>
                  <a:ea typeface="HG丸ｺﾞｼｯｸM-PRO" panose="020F0600000000000000" pitchFamily="50" charset="-128"/>
                </a:rPr>
                <a:t>　</a:t>
              </a:r>
              <a:r>
                <a:rPr lang="ja-JP" altLang="en-US" sz="900" b="0" i="0" dirty="0">
                  <a:solidFill>
                    <a:srgbClr val="202122"/>
                  </a:solidFill>
                  <a:effectLst/>
                  <a:latin typeface="Arial" panose="020B0604020202020204" pitchFamily="34" charset="0"/>
                </a:rPr>
                <a:t>昭和</a:t>
              </a:r>
              <a:r>
                <a:rPr lang="en-US" altLang="ja-JP" sz="900" b="0" i="0" dirty="0">
                  <a:solidFill>
                    <a:srgbClr val="202122"/>
                  </a:solidFill>
                  <a:effectLst/>
                  <a:latin typeface="Arial" panose="020B0604020202020204" pitchFamily="34" charset="0"/>
                </a:rPr>
                <a:t>33</a:t>
              </a:r>
              <a:r>
                <a:rPr lang="ja-JP" altLang="en-US" sz="900" b="0" i="0" dirty="0">
                  <a:solidFill>
                    <a:srgbClr val="202122"/>
                  </a:solidFill>
                  <a:effectLst/>
                  <a:latin typeface="Arial" panose="020B0604020202020204" pitchFamily="34" charset="0"/>
                </a:rPr>
                <a:t>年の東京の下町を舞台とし、夕日町三丁目に暮らす人々の温かな交流を描くドラマ。</a:t>
              </a:r>
              <a:endParaRPr lang="en-US" altLang="ja-JP" sz="900" b="0" i="0" dirty="0">
                <a:solidFill>
                  <a:srgbClr val="202122"/>
                </a:solidFill>
                <a:effectLst/>
                <a:latin typeface="Arial" panose="020B0604020202020204" pitchFamily="34" charset="0"/>
              </a:endParaRPr>
            </a:p>
            <a:p>
              <a:pPr lvl="0" algn="just">
                <a:defRPr/>
              </a:pP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監　　督： 山崎　貴</a:t>
              </a:r>
              <a:endParaRPr lang="en-US" altLang="ja-JP" sz="900" b="0" i="0" dirty="0">
                <a:solidFill>
                  <a:srgbClr val="111111"/>
                </a:solidFill>
                <a:effectLst/>
                <a:latin typeface="HG丸ｺﾞｼｯｸM-PRO" panose="020F0600000000000000" pitchFamily="50" charset="-128"/>
                <a:ea typeface="HG丸ｺﾞｼｯｸM-PRO" panose="020F0600000000000000" pitchFamily="50" charset="-128"/>
              </a:endParaRPr>
            </a:p>
            <a:p>
              <a:pPr marL="0" marR="0" lvl="0" indent="0" algn="just" defTabSz="457200" rtl="0" eaLnBrk="1" fontAlgn="auto" latinLnBrk="0" hangingPunct="1">
                <a:spcBef>
                  <a:spcPts val="0"/>
                </a:spcBef>
                <a:spcAft>
                  <a:spcPts val="0"/>
                </a:spcAft>
                <a:buClrTx/>
                <a:buSzTx/>
                <a:buFontTx/>
                <a:buNone/>
                <a:tabLst/>
                <a:defRPr/>
              </a:pP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出　　演： </a:t>
              </a:r>
              <a:r>
                <a:rPr lang="zh-TW" altLang="en-US" sz="900" b="0" i="0" dirty="0">
                  <a:solidFill>
                    <a:srgbClr val="111111"/>
                  </a:solidFill>
                  <a:effectLst/>
                  <a:latin typeface="HG丸ｺﾞｼｯｸM-PRO" panose="020F0600000000000000" pitchFamily="50" charset="-128"/>
                  <a:ea typeface="HG丸ｺﾞｼｯｸM-PRO" panose="020F0600000000000000" pitchFamily="50" charset="-128"/>
                </a:rPr>
                <a:t>吉岡秀隆　堤 真一</a:t>
              </a:r>
              <a:r>
                <a:rPr lang="ja-JP" altLang="en-US" sz="900" dirty="0">
                  <a:solidFill>
                    <a:srgbClr val="111111"/>
                  </a:solidFill>
                  <a:latin typeface="HG丸ｺﾞｼｯｸM-PRO" panose="020F0600000000000000" pitchFamily="50" charset="-128"/>
                  <a:ea typeface="HG丸ｺﾞｼｯｸM-PRO" panose="020F0600000000000000" pitchFamily="50" charset="-128"/>
                </a:rPr>
                <a:t> </a:t>
              </a:r>
              <a:r>
                <a:rPr lang="ja-JP" altLang="en-US" sz="900" b="0" i="0" dirty="0">
                  <a:solidFill>
                    <a:srgbClr val="111111"/>
                  </a:solidFill>
                  <a:effectLst/>
                  <a:latin typeface="HG丸ｺﾞｼｯｸM-PRO" panose="020F0600000000000000" pitchFamily="50" charset="-128"/>
                  <a:ea typeface="HG丸ｺﾞｼｯｸM-PRO" panose="020F0600000000000000" pitchFamily="50" charset="-128"/>
                </a:rPr>
                <a:t>他</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spcBef>
                  <a:spcPts val="0"/>
                </a:spcBef>
                <a:spcAft>
                  <a:spcPts val="0"/>
                </a:spcAft>
                <a:buClrTx/>
                <a:buSzTx/>
                <a:buFontTx/>
                <a:buNone/>
                <a:tabLst/>
                <a:defRPr/>
              </a:pP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上映時間： １３３分</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marL="0" marR="0" lvl="0" indent="0" algn="just" defTabSz="457200" rtl="0" eaLnBrk="1" fontAlgn="auto" latinLnBrk="0" hangingPunct="1">
                <a:spcBef>
                  <a:spcPts val="0"/>
                </a:spcBef>
                <a:spcAft>
                  <a:spcPts val="0"/>
                </a:spcAft>
                <a:buClrTx/>
                <a:buSzTx/>
                <a:buFontTx/>
                <a:buNone/>
                <a:tabLst/>
                <a:defRPr/>
              </a:pP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場　　所： </a:t>
              </a:r>
              <a:r>
                <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1</a:t>
              </a:r>
              <a:r>
                <a:rPr kumimoji="0" lang="ja-JP" altLang="en-US"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階多目的ホール</a:t>
              </a:r>
              <a:endParaRPr kumimoji="0" lang="en-US" altLang="ja-JP" sz="90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lvl="0">
                <a:defRPr/>
              </a:pP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募集人数 </a:t>
              </a:r>
              <a:r>
                <a:rPr kumimoji="0" lang="en-US" altLang="ja-JP"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900"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60</a:t>
              </a:r>
              <a:r>
                <a:rPr lang="ja-JP" altLang="en-US" sz="900"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名 </a:t>
              </a:r>
              <a:endParaRPr lang="en-US" altLang="ja-JP" sz="900"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lvl="0">
                <a:defRPr/>
              </a:pP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受　   付 </a:t>
              </a:r>
              <a:r>
                <a:rPr kumimoji="0" lang="en-US" altLang="ja-JP"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　受付中です。</a:t>
              </a:r>
              <a:endParaRPr kumimoji="0" lang="en-US" altLang="ja-JP" sz="90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panose="020B0604020202020204" pitchFamily="34" charset="0"/>
              </a:endParaRPr>
            </a:p>
            <a:p>
              <a:pPr lvl="0">
                <a:defRPr/>
              </a:pPr>
              <a:r>
                <a:rPr kumimoji="1" lang="ja-JP" altLang="en-US" sz="900" dirty="0">
                  <a:latin typeface="HG丸ｺﾞｼｯｸM-PRO" panose="020F0600000000000000" pitchFamily="50" charset="-128"/>
                  <a:ea typeface="HG丸ｺﾞｼｯｸM-PRO" panose="020F0600000000000000" pitchFamily="50" charset="-128"/>
                </a:rPr>
                <a:t>（先着順にて。定員になり次第締切ります）</a:t>
              </a:r>
              <a:endParaRPr kumimoji="1" lang="en-US" altLang="ja-JP" sz="900" dirty="0">
                <a:latin typeface="HG丸ｺﾞｼｯｸM-PRO" panose="020F0600000000000000" pitchFamily="50" charset="-128"/>
                <a:ea typeface="HG丸ｺﾞｼｯｸM-PRO" panose="020F0600000000000000" pitchFamily="50" charset="-128"/>
              </a:endParaRPr>
            </a:p>
          </p:txBody>
        </p:sp>
        <p:pic>
          <p:nvPicPr>
            <p:cNvPr id="37" name="Picture 4" descr="Allways 三丁目の夕日 #イラスト#movie | イラスト, 三丁目の夕日, 夕日">
              <a:extLst>
                <a:ext uri="{FF2B5EF4-FFF2-40B4-BE49-F238E27FC236}">
                  <a16:creationId xmlns:a16="http://schemas.microsoft.com/office/drawing/2014/main" id="{8A2C7965-613A-D486-5241-5EA1B6E976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5513109" y="6534616"/>
              <a:ext cx="1103057" cy="773382"/>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AD72C5F1-0F63-EAEC-5EF8-5E75BEF05BA9}"/>
                </a:ext>
              </a:extLst>
            </p:cNvPr>
            <p:cNvSpPr/>
            <p:nvPr/>
          </p:nvSpPr>
          <p:spPr>
            <a:xfrm>
              <a:off x="5889527" y="5771249"/>
              <a:ext cx="709245" cy="1644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FF0000"/>
                  </a:solidFill>
                </a:rPr>
                <a:t>参加無料</a:t>
              </a:r>
            </a:p>
          </p:txBody>
        </p:sp>
        <p:sp>
          <p:nvSpPr>
            <p:cNvPr id="12" name="AutoShape 4" descr="image">
              <a:extLst>
                <a:ext uri="{FF2B5EF4-FFF2-40B4-BE49-F238E27FC236}">
                  <a16:creationId xmlns:a16="http://schemas.microsoft.com/office/drawing/2014/main" id="{1E788163-8F8F-6F2C-6CFB-01C6D6935603}"/>
                </a:ext>
              </a:extLst>
            </p:cNvPr>
            <p:cNvSpPr>
              <a:spLocks noChangeAspect="1" noChangeArrowheads="1"/>
            </p:cNvSpPr>
            <p:nvPr/>
          </p:nvSpPr>
          <p:spPr bwMode="auto">
            <a:xfrm>
              <a:off x="3456543" y="535654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17" name="表 16">
            <a:extLst>
              <a:ext uri="{FF2B5EF4-FFF2-40B4-BE49-F238E27FC236}">
                <a16:creationId xmlns:a16="http://schemas.microsoft.com/office/drawing/2014/main" id="{3143F575-7011-0703-1A1A-F1B332CF32FD}"/>
              </a:ext>
            </a:extLst>
          </p:cNvPr>
          <p:cNvGraphicFramePr>
            <a:graphicFrameLocks noGrp="1"/>
          </p:cNvGraphicFramePr>
          <p:nvPr>
            <p:extLst>
              <p:ext uri="{D42A27DB-BD31-4B8C-83A1-F6EECF244321}">
                <p14:modId xmlns:p14="http://schemas.microsoft.com/office/powerpoint/2010/main" val="1365532303"/>
              </p:ext>
            </p:extLst>
          </p:nvPr>
        </p:nvGraphicFramePr>
        <p:xfrm>
          <a:off x="4154004" y="1070127"/>
          <a:ext cx="2392021" cy="1051560"/>
        </p:xfrm>
        <a:graphic>
          <a:graphicData uri="http://schemas.openxmlformats.org/drawingml/2006/table">
            <a:tbl>
              <a:tblPr/>
              <a:tblGrid>
                <a:gridCol w="523255">
                  <a:extLst>
                    <a:ext uri="{9D8B030D-6E8A-4147-A177-3AD203B41FA5}">
                      <a16:colId xmlns:a16="http://schemas.microsoft.com/office/drawing/2014/main" val="3588822798"/>
                    </a:ext>
                  </a:extLst>
                </a:gridCol>
                <a:gridCol w="523255">
                  <a:extLst>
                    <a:ext uri="{9D8B030D-6E8A-4147-A177-3AD203B41FA5}">
                      <a16:colId xmlns:a16="http://schemas.microsoft.com/office/drawing/2014/main" val="1615728598"/>
                    </a:ext>
                  </a:extLst>
                </a:gridCol>
                <a:gridCol w="411128">
                  <a:extLst>
                    <a:ext uri="{9D8B030D-6E8A-4147-A177-3AD203B41FA5}">
                      <a16:colId xmlns:a16="http://schemas.microsoft.com/office/drawing/2014/main" val="3483935805"/>
                    </a:ext>
                  </a:extLst>
                </a:gridCol>
                <a:gridCol w="523255">
                  <a:extLst>
                    <a:ext uri="{9D8B030D-6E8A-4147-A177-3AD203B41FA5}">
                      <a16:colId xmlns:a16="http://schemas.microsoft.com/office/drawing/2014/main" val="2192555357"/>
                    </a:ext>
                  </a:extLst>
                </a:gridCol>
                <a:gridCol w="411128">
                  <a:extLst>
                    <a:ext uri="{9D8B030D-6E8A-4147-A177-3AD203B41FA5}">
                      <a16:colId xmlns:a16="http://schemas.microsoft.com/office/drawing/2014/main" val="421835562"/>
                    </a:ext>
                  </a:extLst>
                </a:gridCol>
              </a:tblGrid>
              <a:tr h="153658">
                <a:tc gridSpan="5">
                  <a:txBody>
                    <a:bodyPr/>
                    <a:lstStyle/>
                    <a:p>
                      <a:pPr algn="ctr" fontAlgn="ct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2023</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年</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3</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月</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1</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日現在</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前月比</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8782672"/>
                  </a:ext>
                </a:extLst>
              </a:tr>
              <a:tr h="153658">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つつじが丘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春日丘</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19389551"/>
                  </a:ext>
                </a:extLst>
              </a:tr>
              <a:tr h="153658">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　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4,415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29055"/>
                  </a:ext>
                </a:extLst>
              </a:tr>
              <a:tr h="153658">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　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4,842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45735"/>
                  </a:ext>
                </a:extLst>
              </a:tr>
              <a:tr h="153658">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総人口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052407"/>
                  </a:ext>
                </a:extLst>
              </a:tr>
              <a:tr h="153658">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世帯数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557373"/>
                  </a:ext>
                </a:extLst>
              </a:tr>
            </a:tbl>
          </a:graphicData>
        </a:graphic>
      </p:graphicFrame>
      <p:sp>
        <p:nvSpPr>
          <p:cNvPr id="7" name="四角形: 角を丸くする 6">
            <a:extLst>
              <a:ext uri="{FF2B5EF4-FFF2-40B4-BE49-F238E27FC236}">
                <a16:creationId xmlns:a16="http://schemas.microsoft.com/office/drawing/2014/main" id="{861C08FD-7FA9-F7E3-D422-3703B99B2324}"/>
              </a:ext>
            </a:extLst>
          </p:cNvPr>
          <p:cNvSpPr/>
          <p:nvPr/>
        </p:nvSpPr>
        <p:spPr>
          <a:xfrm>
            <a:off x="0" y="2144220"/>
            <a:ext cx="6797675" cy="501308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46" name="グループ化 45">
            <a:extLst>
              <a:ext uri="{FF2B5EF4-FFF2-40B4-BE49-F238E27FC236}">
                <a16:creationId xmlns:a16="http://schemas.microsoft.com/office/drawing/2014/main" id="{0C3D7342-52DB-9BCA-92A8-A228398527BA}"/>
              </a:ext>
            </a:extLst>
          </p:cNvPr>
          <p:cNvGrpSpPr/>
          <p:nvPr/>
        </p:nvGrpSpPr>
        <p:grpSpPr>
          <a:xfrm>
            <a:off x="164756" y="2099664"/>
            <a:ext cx="6954745" cy="5036325"/>
            <a:chOff x="-71555" y="2292065"/>
            <a:chExt cx="6954745" cy="5036325"/>
          </a:xfrm>
        </p:grpSpPr>
        <p:sp>
          <p:nvSpPr>
            <p:cNvPr id="11" name="AutoShape 2" descr="image">
              <a:extLst>
                <a:ext uri="{FF2B5EF4-FFF2-40B4-BE49-F238E27FC236}">
                  <a16:creationId xmlns:a16="http://schemas.microsoft.com/office/drawing/2014/main" id="{6AF40290-A5F7-7019-7BAC-0612DB0F9CD6}"/>
                </a:ext>
              </a:extLst>
            </p:cNvPr>
            <p:cNvSpPr>
              <a:spLocks noChangeAspect="1" noChangeArrowheads="1"/>
            </p:cNvSpPr>
            <p:nvPr/>
          </p:nvSpPr>
          <p:spPr bwMode="auto">
            <a:xfrm>
              <a:off x="3311650" y="5142594"/>
              <a:ext cx="304800" cy="33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a:extLst>
                <a:ext uri="{FF2B5EF4-FFF2-40B4-BE49-F238E27FC236}">
                  <a16:creationId xmlns:a16="http://schemas.microsoft.com/office/drawing/2014/main" id="{ACA7F54B-D7E4-F72C-FC57-CDF6E8B15C0A}"/>
                </a:ext>
              </a:extLst>
            </p:cNvPr>
            <p:cNvGrpSpPr/>
            <p:nvPr/>
          </p:nvGrpSpPr>
          <p:grpSpPr>
            <a:xfrm>
              <a:off x="175940" y="2292065"/>
              <a:ext cx="6640907" cy="5036325"/>
              <a:chOff x="174848" y="2520596"/>
              <a:chExt cx="6640907" cy="4642604"/>
            </a:xfrm>
          </p:grpSpPr>
          <p:sp>
            <p:nvSpPr>
              <p:cNvPr id="25" name="四角形: 角を丸くする 24">
                <a:extLst>
                  <a:ext uri="{FF2B5EF4-FFF2-40B4-BE49-F238E27FC236}">
                    <a16:creationId xmlns:a16="http://schemas.microsoft.com/office/drawing/2014/main" id="{0DF0E4AB-E353-C708-D4E8-174D7C1AB0C9}"/>
                  </a:ext>
                </a:extLst>
              </p:cNvPr>
              <p:cNvSpPr/>
              <p:nvPr/>
            </p:nvSpPr>
            <p:spPr>
              <a:xfrm>
                <a:off x="362662" y="2520596"/>
                <a:ext cx="6453093" cy="2906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・第三回管理運営委員会の開催</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8F7F4418-F41D-DA90-79CD-DB455D3D0CE4}"/>
                  </a:ext>
                </a:extLst>
              </p:cNvPr>
              <p:cNvSpPr/>
              <p:nvPr/>
            </p:nvSpPr>
            <p:spPr>
              <a:xfrm>
                <a:off x="225388" y="2701485"/>
                <a:ext cx="6453093" cy="390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令和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 市民センター第２講座室において各種団体代表者が参加し開催されました。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38586548-2212-5EC1-A89F-375B70258C9A}"/>
                  </a:ext>
                </a:extLst>
              </p:cNvPr>
              <p:cNvSpPr/>
              <p:nvPr/>
            </p:nvSpPr>
            <p:spPr>
              <a:xfrm>
                <a:off x="188131" y="3135484"/>
                <a:ext cx="6453093" cy="7326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令和４年度の主たる活動報告として主催学級・講座の開催</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(19</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開催・４３２名の参加</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、センター祭り</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団体参加 来館数約</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人</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、又、会計報告として収入予算案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(15,867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に対し実績</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(15,932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  達成</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、支出予算案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(12,912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に対し実績</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(12,138</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　達成率</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94%)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及び次年度繰越金</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3,794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千円が承認されました。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00075858-6301-3DE9-9167-86D15FC3B767}"/>
                  </a:ext>
                </a:extLst>
              </p:cNvPr>
              <p:cNvSpPr/>
              <p:nvPr/>
            </p:nvSpPr>
            <p:spPr>
              <a:xfrm>
                <a:off x="211351" y="3737120"/>
                <a:ext cx="6453093" cy="7901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令和５年度方針として「安全・安心な施設提供」を基本とし設備投資・改善計画に</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OA</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機器</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パソコン・コピー機</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のメンテナンスと共に各室出入り口の段差解消やトイレ個室の呼応装置の設置を折り込み、主催学級・講座の年</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回開催、センター祭りの実施、及び会計予算</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(16,573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が決議されました。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8F19A257-476A-2CAF-9F75-DD28E89200D2}"/>
                  </a:ext>
                </a:extLst>
              </p:cNvPr>
              <p:cNvSpPr/>
              <p:nvPr/>
            </p:nvSpPr>
            <p:spPr>
              <a:xfrm>
                <a:off x="174848" y="2882699"/>
                <a:ext cx="1036752" cy="390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概    要</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23" name="四角形: 角を丸くする 22">
                <a:extLst>
                  <a:ext uri="{FF2B5EF4-FFF2-40B4-BE49-F238E27FC236}">
                    <a16:creationId xmlns:a16="http://schemas.microsoft.com/office/drawing/2014/main" id="{95A74EA0-4256-BC68-5B0E-536185C58980}"/>
                  </a:ext>
                </a:extLst>
              </p:cNvPr>
              <p:cNvSpPr/>
              <p:nvPr/>
            </p:nvSpPr>
            <p:spPr>
              <a:xfrm>
                <a:off x="192193" y="6773173"/>
                <a:ext cx="6453093" cy="390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お忘れ物をセンター受付前に４月末まで展示致します。お気づきの方は、お持ち帰り下さい。</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尚、５月に処分致します。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10" name="四角形: 角を丸くする 9">
              <a:extLst>
                <a:ext uri="{FF2B5EF4-FFF2-40B4-BE49-F238E27FC236}">
                  <a16:creationId xmlns:a16="http://schemas.microsoft.com/office/drawing/2014/main" id="{712A3A8E-8457-C73C-467D-475EFD21911D}"/>
                </a:ext>
              </a:extLst>
            </p:cNvPr>
            <p:cNvSpPr/>
            <p:nvPr/>
          </p:nvSpPr>
          <p:spPr>
            <a:xfrm>
              <a:off x="175406" y="4455601"/>
              <a:ext cx="6081844" cy="315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・アンケート調査実施（</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3/6</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まで）</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41CB30E3-8C77-711C-AD8E-32AFF2A7697A}"/>
                </a:ext>
              </a:extLst>
            </p:cNvPr>
            <p:cNvSpPr/>
            <p:nvPr/>
          </p:nvSpPr>
          <p:spPr>
            <a:xfrm>
              <a:off x="94240" y="4820028"/>
              <a:ext cx="6513726" cy="16501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3/6</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までの１ヶ月間でセンターをご利用の皆様にアンケート調査を実施、</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177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人分のご回答をいただきました。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・年　代：</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70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代の方が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56</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％と多く、</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60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40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代以</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下、</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50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90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代、未回答はそれぞれ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％でした。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・住まい：つつじが丘が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88</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％、春日丘が２％、その他の地域は</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％でした。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・目　的：サークル活動が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60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％、学級・主催講座が９％、その他が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％等の回答</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・施設の使い勝手：使いやすいが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％、未回答が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16</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％、問題があるが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％でした。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・要　望：若い世代が多く利用できる場所を増やして欲しい、トイレの増設、ホールを気楽に使</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いたい等がありました。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アンケート調査のご協力、ありがとうございました。頂いたご意見を参考に市民の皆様と密着したセンターを目指す所存です。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503524C8-9C1B-159E-DA99-3E7FC0BA4C49}"/>
                </a:ext>
              </a:extLst>
            </p:cNvPr>
            <p:cNvSpPr/>
            <p:nvPr/>
          </p:nvSpPr>
          <p:spPr>
            <a:xfrm>
              <a:off x="121604" y="6666940"/>
              <a:ext cx="6081844" cy="315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・お忘れ物の展示及び処分</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357E8D12-8127-DFA8-4FF2-774BB28A0372}"/>
                </a:ext>
              </a:extLst>
            </p:cNvPr>
            <p:cNvSpPr txBox="1"/>
            <p:nvPr/>
          </p:nvSpPr>
          <p:spPr>
            <a:xfrm>
              <a:off x="-71555" y="4300617"/>
              <a:ext cx="6888402" cy="261610"/>
            </a:xfrm>
            <a:prstGeom prst="rect">
              <a:avLst/>
            </a:prstGeom>
            <a:noFill/>
          </p:spPr>
          <p:txBody>
            <a:bodyPr wrap="square" rtlCol="0">
              <a:spAutoFit/>
            </a:bodyPr>
            <a:lstStyle/>
            <a:p>
              <a:pPr algn="l"/>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p>
          </p:txBody>
        </p:sp>
        <p:sp>
          <p:nvSpPr>
            <p:cNvPr id="42" name="テキスト ボックス 41">
              <a:extLst>
                <a:ext uri="{FF2B5EF4-FFF2-40B4-BE49-F238E27FC236}">
                  <a16:creationId xmlns:a16="http://schemas.microsoft.com/office/drawing/2014/main" id="{68353540-A7BB-CC89-D365-D5627984BBE9}"/>
                </a:ext>
              </a:extLst>
            </p:cNvPr>
            <p:cNvSpPr txBox="1"/>
            <p:nvPr/>
          </p:nvSpPr>
          <p:spPr>
            <a:xfrm>
              <a:off x="-5212" y="6495822"/>
              <a:ext cx="6888402" cy="261610"/>
            </a:xfrm>
            <a:prstGeom prst="rect">
              <a:avLst/>
            </a:prstGeom>
            <a:noFill/>
          </p:spPr>
          <p:txBody>
            <a:bodyPr wrap="square" rtlCol="0">
              <a:spAutoFit/>
            </a:bodyPr>
            <a:lstStyle/>
            <a:p>
              <a:pPr algn="l"/>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a:t>
              </a:r>
            </a:p>
          </p:txBody>
        </p:sp>
      </p:grpSp>
    </p:spTree>
    <p:extLst>
      <p:ext uri="{BB962C8B-B14F-4D97-AF65-F5344CB8AC3E}">
        <p14:creationId xmlns:p14="http://schemas.microsoft.com/office/powerpoint/2010/main" val="380602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0A2CEB6E-F79E-D610-52F3-186CA5749B9F}"/>
              </a:ext>
            </a:extLst>
          </p:cNvPr>
          <p:cNvSpPr/>
          <p:nvPr/>
        </p:nvSpPr>
        <p:spPr>
          <a:xfrm>
            <a:off x="3555014" y="7627603"/>
            <a:ext cx="3224149" cy="22437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1BF5B14C-AFA0-50AA-6994-6C73C09A5DDA}"/>
              </a:ext>
            </a:extLst>
          </p:cNvPr>
          <p:cNvSpPr/>
          <p:nvPr/>
        </p:nvSpPr>
        <p:spPr>
          <a:xfrm>
            <a:off x="78836" y="7592633"/>
            <a:ext cx="3206801" cy="22437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DE53371-C0ED-5FF5-5368-D6D4A3FA445B}"/>
              </a:ext>
            </a:extLst>
          </p:cNvPr>
          <p:cNvSpPr/>
          <p:nvPr/>
        </p:nvSpPr>
        <p:spPr>
          <a:xfrm>
            <a:off x="83819" y="5128147"/>
            <a:ext cx="3201817" cy="236259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6CD03E83-15E6-A443-1B88-9AE0E0710C34}"/>
              </a:ext>
            </a:extLst>
          </p:cNvPr>
          <p:cNvSpPr txBox="1"/>
          <p:nvPr/>
        </p:nvSpPr>
        <p:spPr>
          <a:xfrm>
            <a:off x="128963" y="5371722"/>
            <a:ext cx="3236745" cy="2139047"/>
          </a:xfrm>
          <a:prstGeom prst="rect">
            <a:avLst/>
          </a:prstGeom>
          <a:noFill/>
        </p:spPr>
        <p:txBody>
          <a:bodyPr wrap="square">
            <a:spAutoFit/>
          </a:bodyPr>
          <a:lstStyle/>
          <a:p>
            <a:r>
              <a:rPr lang="ja-JP" altLang="en-US" sz="1200" b="1" dirty="0">
                <a:latin typeface="HG丸ｺﾞｼｯｸM-PRO" panose="020F0600000000000000" pitchFamily="50" charset="-128"/>
                <a:ea typeface="HG丸ｺﾞｼｯｸM-PRO" panose="020F0600000000000000" pitchFamily="50" charset="-128"/>
              </a:rPr>
              <a:t>　　　　　　レッツ・ダンス！</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勇気をもって一歩を踏み出そう！</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活動日：</a:t>
            </a:r>
            <a:r>
              <a:rPr lang="ja-JP" altLang="en-US" sz="1200" b="1" dirty="0">
                <a:latin typeface="HG丸ｺﾞｼｯｸM-PRO" panose="020F0600000000000000" pitchFamily="50" charset="-128"/>
                <a:ea typeface="HG丸ｺﾞｼｯｸM-PRO" panose="020F0600000000000000" pitchFamily="50" charset="-128"/>
              </a:rPr>
              <a:t>土曜日</a:t>
            </a:r>
            <a:r>
              <a:rPr lang="en-US" altLang="ja-JP" sz="1200" b="1" dirty="0">
                <a:latin typeface="HG丸ｺﾞｼｯｸM-PRO" panose="020F0600000000000000" pitchFamily="50" charset="-128"/>
                <a:ea typeface="HG丸ｺﾞｼｯｸM-PRO" panose="020F0600000000000000" pitchFamily="50" charset="-128"/>
              </a:rPr>
              <a:t>13:30</a:t>
            </a:r>
            <a:r>
              <a:rPr lang="ja-JP" altLang="en-US" sz="1200" b="1" dirty="0">
                <a:latin typeface="HG丸ｺﾞｼｯｸM-PRO" panose="020F0600000000000000" pitchFamily="50" charset="-128"/>
                <a:ea typeface="HG丸ｺﾞｼｯｸM-PRO" panose="020F0600000000000000" pitchFamily="50" charset="-128"/>
              </a:rPr>
              <a:t>～</a:t>
            </a:r>
            <a:r>
              <a:rPr lang="en-US" altLang="ja-JP" sz="1200" b="1" dirty="0">
                <a:latin typeface="HG丸ｺﾞｼｯｸM-PRO" panose="020F0600000000000000" pitchFamily="50" charset="-128"/>
                <a:ea typeface="HG丸ｺﾞｼｯｸM-PRO" panose="020F0600000000000000" pitchFamily="50" charset="-128"/>
              </a:rPr>
              <a:t>15:30</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男性も女性も仲良くレッスンしています。認知症予防に最高！ステキな音楽にあわせて体を動かすなんて最高！もっと早く始め</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れば良かったと思うこと間違いな</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し！見学お待ちしています。</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会費：</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2,500</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円／月</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場所：多目的ホール</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p:txBody>
      </p:sp>
      <p:pic>
        <p:nvPicPr>
          <p:cNvPr id="6" name="Picture 8">
            <a:extLst>
              <a:ext uri="{FF2B5EF4-FFF2-40B4-BE49-F238E27FC236}">
                <a16:creationId xmlns:a16="http://schemas.microsoft.com/office/drawing/2014/main" id="{FC243707-FFBB-67BB-CE20-C965EB3F0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864" y="6441245"/>
            <a:ext cx="963495" cy="99449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55BC17C-8D5E-1D45-61C7-069B19D62398}"/>
              </a:ext>
            </a:extLst>
          </p:cNvPr>
          <p:cNvSpPr txBox="1"/>
          <p:nvPr/>
        </p:nvSpPr>
        <p:spPr>
          <a:xfrm>
            <a:off x="932402" y="5092637"/>
            <a:ext cx="1790664" cy="369332"/>
          </a:xfrm>
          <a:prstGeom prst="rect">
            <a:avLst/>
          </a:prstGeom>
          <a:noFill/>
        </p:spPr>
        <p:txBody>
          <a:bodyPr wrap="square">
            <a:spAutoFit/>
          </a:bodyPr>
          <a:lstStyle/>
          <a:p>
            <a:r>
              <a:rPr kumimoji="0" lang="ja-JP" altLang="en-US"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すばるダンス</a:t>
            </a:r>
            <a:endParaRPr lang="ja-JP" altLang="en-US" u="sng" dirty="0"/>
          </a:p>
        </p:txBody>
      </p:sp>
      <p:sp>
        <p:nvSpPr>
          <p:cNvPr id="9" name="四角形: 角を丸くする 8">
            <a:extLst>
              <a:ext uri="{FF2B5EF4-FFF2-40B4-BE49-F238E27FC236}">
                <a16:creationId xmlns:a16="http://schemas.microsoft.com/office/drawing/2014/main" id="{B4A07C59-E4B1-34CE-EA68-20E642B33A44}"/>
              </a:ext>
            </a:extLst>
          </p:cNvPr>
          <p:cNvSpPr/>
          <p:nvPr/>
        </p:nvSpPr>
        <p:spPr>
          <a:xfrm>
            <a:off x="3555015" y="5128034"/>
            <a:ext cx="3209173" cy="237006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Picture 4" descr="ヨガのイラスト「瞑想」 | かわいいフリー素材集 いらすとや">
            <a:extLst>
              <a:ext uri="{FF2B5EF4-FFF2-40B4-BE49-F238E27FC236}">
                <a16:creationId xmlns:a16="http://schemas.microsoft.com/office/drawing/2014/main" id="{8CCDC550-4F58-35FE-BFBF-48F01AAC9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926" y="6544050"/>
            <a:ext cx="1065544" cy="102830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4B50DF48-DF43-685A-3974-A6B3A67C39A1}"/>
              </a:ext>
            </a:extLst>
          </p:cNvPr>
          <p:cNvSpPr txBox="1"/>
          <p:nvPr/>
        </p:nvSpPr>
        <p:spPr>
          <a:xfrm>
            <a:off x="103785" y="7871606"/>
            <a:ext cx="3221880" cy="2146742"/>
          </a:xfrm>
          <a:prstGeom prst="rect">
            <a:avLst/>
          </a:prstGeom>
          <a:noFill/>
        </p:spPr>
        <p:txBody>
          <a:bodyPr wrap="square">
            <a:spAutoFit/>
          </a:bodyPr>
          <a:lstStyle/>
          <a:p>
            <a:r>
              <a:rPr lang="ja-JP" altLang="en-US" sz="1170" b="1" dirty="0">
                <a:latin typeface="HG丸ｺﾞｼｯｸM-PRO" panose="020F0600000000000000" pitchFamily="50" charset="-128"/>
                <a:ea typeface="HG丸ｺﾞｼｯｸM-PRO" panose="020F0600000000000000" pitchFamily="50" charset="-128"/>
              </a:rPr>
              <a:t>楽しく身体を動かしリフレッシュしましょう</a:t>
            </a:r>
            <a:endParaRPr lang="en-US" altLang="ja-JP" sz="1170" b="1" dirty="0">
              <a:latin typeface="HG丸ｺﾞｼｯｸM-PRO" panose="020F0600000000000000" pitchFamily="50" charset="-128"/>
              <a:ea typeface="HG丸ｺﾞｼｯｸM-PRO" panose="020F0600000000000000" pitchFamily="50" charset="-128"/>
            </a:endParaRPr>
          </a:p>
          <a:p>
            <a:r>
              <a:rPr lang="ja-JP" altLang="en-US"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活動日：毎週木曜日午前</a:t>
            </a:r>
            <a:r>
              <a:rPr lang="en-US" altLang="ja-JP"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10:15</a:t>
            </a:r>
            <a:r>
              <a:rPr lang="ja-JP" altLang="en-US"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a:t>
            </a:r>
            <a:r>
              <a:rPr lang="en-US" altLang="ja-JP"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11:30</a:t>
            </a:r>
            <a:r>
              <a:rPr lang="ja-JP" altLang="en-US"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エアロ等の有酸素運動とストレッチを行い、軽く汗を流せば心身共に爽やかになります。　ご参加をお待ちしています。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会費：</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2,500</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円／月</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場所：多目的ホール</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endParaRPr lang="en-US" altLang="ja-JP" sz="1100" dirty="0">
              <a:latin typeface="HG丸ｺﾞｼｯｸM-PRO" panose="020F0600000000000000" pitchFamily="50" charset="-128"/>
              <a:ea typeface="HG丸ｺﾞｼｯｸM-PRO" panose="020F0600000000000000" pitchFamily="50" charset="-128"/>
            </a:endParaRPr>
          </a:p>
        </p:txBody>
      </p:sp>
      <p:pic>
        <p:nvPicPr>
          <p:cNvPr id="14" name="図 13">
            <a:extLst>
              <a:ext uri="{FF2B5EF4-FFF2-40B4-BE49-F238E27FC236}">
                <a16:creationId xmlns:a16="http://schemas.microsoft.com/office/drawing/2014/main" id="{92313618-1F98-6660-7093-446B1791E8DC}"/>
              </a:ext>
            </a:extLst>
          </p:cNvPr>
          <p:cNvPicPr>
            <a:picLocks noChangeAspect="1"/>
          </p:cNvPicPr>
          <p:nvPr/>
        </p:nvPicPr>
        <p:blipFill>
          <a:blip r:embed="rId5"/>
          <a:stretch>
            <a:fillRect/>
          </a:stretch>
        </p:blipFill>
        <p:spPr>
          <a:xfrm>
            <a:off x="4307294" y="5045439"/>
            <a:ext cx="2383743" cy="507442"/>
          </a:xfrm>
          <a:prstGeom prst="rect">
            <a:avLst/>
          </a:prstGeom>
        </p:spPr>
      </p:pic>
      <p:pic>
        <p:nvPicPr>
          <p:cNvPr id="15" name="Picture 6" descr="エアロビのイラスト「インストラクターと生徒」 | かわいいフリー素材集 いらすとや">
            <a:extLst>
              <a:ext uri="{FF2B5EF4-FFF2-40B4-BE49-F238E27FC236}">
                <a16:creationId xmlns:a16="http://schemas.microsoft.com/office/drawing/2014/main" id="{B5E2B23E-B10A-BB76-C604-33BE680A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628" y="8800146"/>
            <a:ext cx="1124741" cy="103622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DA59EAC0-DAA1-FE54-F231-87BB4D881DAD}"/>
              </a:ext>
            </a:extLst>
          </p:cNvPr>
          <p:cNvSpPr txBox="1"/>
          <p:nvPr/>
        </p:nvSpPr>
        <p:spPr>
          <a:xfrm>
            <a:off x="940816" y="7553921"/>
            <a:ext cx="1724157" cy="369332"/>
          </a:xfrm>
          <a:prstGeom prst="rect">
            <a:avLst/>
          </a:prstGeom>
          <a:noFill/>
        </p:spPr>
        <p:txBody>
          <a:bodyPr wrap="square">
            <a:spAutoFit/>
          </a:bodyPr>
          <a:lstStyle/>
          <a:p>
            <a:r>
              <a:rPr kumimoji="0" lang="ja-JP" altLang="en-US"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フィットネス</a:t>
            </a:r>
            <a:endParaRPr lang="ja-JP" altLang="en-US" u="sng" dirty="0"/>
          </a:p>
        </p:txBody>
      </p:sp>
      <p:sp>
        <p:nvSpPr>
          <p:cNvPr id="19" name="テキスト ボックス 18">
            <a:extLst>
              <a:ext uri="{FF2B5EF4-FFF2-40B4-BE49-F238E27FC236}">
                <a16:creationId xmlns:a16="http://schemas.microsoft.com/office/drawing/2014/main" id="{FFDB25E3-8B08-4C57-BED6-0953C4050D4E}"/>
              </a:ext>
            </a:extLst>
          </p:cNvPr>
          <p:cNvSpPr txBox="1"/>
          <p:nvPr/>
        </p:nvSpPr>
        <p:spPr>
          <a:xfrm>
            <a:off x="3910371" y="7594729"/>
            <a:ext cx="2828464" cy="369332"/>
          </a:xfrm>
          <a:prstGeom prst="rect">
            <a:avLst/>
          </a:prstGeom>
          <a:noFill/>
        </p:spPr>
        <p:txBody>
          <a:bodyPr wrap="square">
            <a:spAutoFit/>
          </a:bodyPr>
          <a:lstStyle/>
          <a:p>
            <a:r>
              <a:rPr kumimoji="0" lang="ja-JP" altLang="en-US"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健康</a:t>
            </a:r>
            <a:r>
              <a:rPr kumimoji="0" lang="en-US" altLang="ja-JP"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３Ｂ</a:t>
            </a:r>
            <a:r>
              <a:rPr kumimoji="0" lang="en-US" altLang="ja-JP"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b="1" i="0" u="sng"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体操ダリア</a:t>
            </a:r>
            <a:endParaRPr lang="ja-JP" altLang="en-US" u="sng" dirty="0"/>
          </a:p>
        </p:txBody>
      </p:sp>
      <p:sp>
        <p:nvSpPr>
          <p:cNvPr id="20" name="テキスト ボックス 19">
            <a:extLst>
              <a:ext uri="{FF2B5EF4-FFF2-40B4-BE49-F238E27FC236}">
                <a16:creationId xmlns:a16="http://schemas.microsoft.com/office/drawing/2014/main" id="{006451C3-422F-9343-6427-6638440351F2}"/>
              </a:ext>
            </a:extLst>
          </p:cNvPr>
          <p:cNvSpPr txBox="1"/>
          <p:nvPr/>
        </p:nvSpPr>
        <p:spPr>
          <a:xfrm>
            <a:off x="3566494" y="7865774"/>
            <a:ext cx="3145856" cy="2160591"/>
          </a:xfrm>
          <a:prstGeom prst="rect">
            <a:avLst/>
          </a:prstGeom>
          <a:noFill/>
        </p:spPr>
        <p:txBody>
          <a:bodyPr wrap="square">
            <a:spAutoFit/>
          </a:bodyPr>
          <a:lstStyle/>
          <a:p>
            <a:r>
              <a:rPr lang="ja-JP" altLang="en-US" sz="1180" b="1" dirty="0">
                <a:latin typeface="HG丸ｺﾞｼｯｸM-PRO" panose="020F0600000000000000" pitchFamily="50" charset="-128"/>
                <a:ea typeface="HG丸ｺﾞｼｯｸM-PRO" panose="020F0600000000000000" pitchFamily="50" charset="-128"/>
              </a:rPr>
              <a:t>あなたも「</a:t>
            </a:r>
            <a:r>
              <a:rPr lang="en-US" altLang="ja-JP" sz="1180" b="1" dirty="0">
                <a:latin typeface="HG丸ｺﾞｼｯｸM-PRO" panose="020F0600000000000000" pitchFamily="50" charset="-128"/>
                <a:ea typeface="HG丸ｺﾞｼｯｸM-PRO" panose="020F0600000000000000" pitchFamily="50" charset="-128"/>
              </a:rPr>
              <a:t>3</a:t>
            </a:r>
            <a:r>
              <a:rPr lang="ja-JP" altLang="en-US" sz="1180" b="1" dirty="0">
                <a:latin typeface="HG丸ｺﾞｼｯｸM-PRO" panose="020F0600000000000000" pitchFamily="50" charset="-128"/>
                <a:ea typeface="HG丸ｺﾞｼｯｸM-PRO" panose="020F0600000000000000" pitchFamily="50" charset="-128"/>
              </a:rPr>
              <a:t>Ｂ体操」をはじめませんか？</a:t>
            </a:r>
            <a:endParaRPr lang="en-US" altLang="ja-JP" sz="1180" b="1" dirty="0">
              <a:latin typeface="HG丸ｺﾞｼｯｸM-PRO" panose="020F0600000000000000" pitchFamily="50" charset="-128"/>
              <a:ea typeface="HG丸ｺﾞｼｯｸM-PRO" panose="020F0600000000000000" pitchFamily="50" charset="-128"/>
            </a:endParaRPr>
          </a:p>
          <a:p>
            <a:r>
              <a:rPr lang="ja-JP" altLang="en-US" sz="1180" b="1" dirty="0">
                <a:latin typeface="HG丸ｺﾞｼｯｸM-PRO" panose="020F0600000000000000" pitchFamily="50" charset="-128"/>
                <a:ea typeface="HG丸ｺﾞｼｯｸM-PRO" panose="020F0600000000000000" pitchFamily="50" charset="-128"/>
              </a:rPr>
              <a:t>　活動日</a:t>
            </a:r>
            <a:r>
              <a:rPr lang="ja-JP" altLang="en-US"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：毎週水曜日</a:t>
            </a:r>
            <a:r>
              <a:rPr lang="en-US" altLang="ja-JP"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13:30</a:t>
            </a:r>
            <a:r>
              <a:rPr lang="ja-JP" altLang="en-US"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a:t>
            </a:r>
            <a:r>
              <a:rPr lang="en-US" altLang="ja-JP" sz="118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15:00</a:t>
            </a:r>
          </a:p>
          <a:p>
            <a:endParaRPr lang="en-US" altLang="ja-JP" sz="1180" b="1" dirty="0">
              <a:solidFill>
                <a:srgbClr val="000000"/>
              </a:solidFill>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3</a:t>
            </a:r>
            <a:r>
              <a:rPr lang="ja-JP" altLang="en-US" sz="1100" dirty="0">
                <a:latin typeface="HG丸ｺﾞｼｯｸM-PRO" panose="020F0600000000000000" pitchFamily="50" charset="-128"/>
                <a:ea typeface="HG丸ｺﾞｼｯｸM-PRO" panose="020F0600000000000000" pitchFamily="50" charset="-128"/>
              </a:rPr>
              <a:t>Ｂ体操は用具を使い、様々な音楽に合わせて行う体操です。運動神経の良し悪しが影響する体操ではなく、運動が苦手、久しふりという方も安心して楽しんでいただけます。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見学・体験大歓迎！お待ちしています。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会費：</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2,000</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円／月</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場所：多目的ホール</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endParaRPr lang="en-US" altLang="ja-JP" sz="1100" dirty="0">
              <a:latin typeface="HG丸ｺﾞｼｯｸM-PRO" panose="020F0600000000000000" pitchFamily="50" charset="-128"/>
              <a:ea typeface="HG丸ｺﾞｼｯｸM-PRO" panose="020F0600000000000000" pitchFamily="50" charset="-128"/>
            </a:endParaRPr>
          </a:p>
        </p:txBody>
      </p:sp>
      <p:pic>
        <p:nvPicPr>
          <p:cNvPr id="28" name="Picture 10" descr="4月生募集中】アズ高槻店 健康スポーツスクールのご案内 | 高槻店 新着情報 | ホットヨガスタジオAs(アズ)">
            <a:extLst>
              <a:ext uri="{FF2B5EF4-FFF2-40B4-BE49-F238E27FC236}">
                <a16:creationId xmlns:a16="http://schemas.microsoft.com/office/drawing/2014/main" id="{38089E6B-2FE5-2AC7-77F7-69F3C52EBF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558" y="8944977"/>
            <a:ext cx="681203" cy="819492"/>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8A34FB24-D30A-350E-6752-FE2B22E8A673}"/>
              </a:ext>
            </a:extLst>
          </p:cNvPr>
          <p:cNvSpPr/>
          <p:nvPr/>
        </p:nvSpPr>
        <p:spPr>
          <a:xfrm>
            <a:off x="3566494" y="2771282"/>
            <a:ext cx="3192848" cy="22437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ED714140-81C3-8C84-5496-9F740BDA7BEC}"/>
              </a:ext>
            </a:extLst>
          </p:cNvPr>
          <p:cNvSpPr txBox="1"/>
          <p:nvPr/>
        </p:nvSpPr>
        <p:spPr>
          <a:xfrm>
            <a:off x="4378266" y="2730109"/>
            <a:ext cx="1955494" cy="369332"/>
          </a:xfrm>
          <a:prstGeom prst="rect">
            <a:avLst/>
          </a:prstGeom>
          <a:noFill/>
        </p:spPr>
        <p:txBody>
          <a:bodyPr wrap="square" rtlCol="0">
            <a:spAutoFit/>
          </a:bodyPr>
          <a:lstStyle/>
          <a:p>
            <a:pPr algn="l"/>
            <a:r>
              <a:rPr kumimoji="1" lang="ja-JP" altLang="en-US" b="1" u="sng" dirty="0">
                <a:latin typeface="HG丸ｺﾞｼｯｸM-PRO" panose="020F0600000000000000" pitchFamily="50" charset="-128"/>
                <a:ea typeface="HG丸ｺﾞｼｯｸM-PRO" panose="020F0600000000000000" pitchFamily="50" charset="-128"/>
              </a:rPr>
              <a:t>手作りの会</a:t>
            </a:r>
          </a:p>
        </p:txBody>
      </p:sp>
      <p:sp>
        <p:nvSpPr>
          <p:cNvPr id="2" name="テキスト ボックス 1">
            <a:extLst>
              <a:ext uri="{FF2B5EF4-FFF2-40B4-BE49-F238E27FC236}">
                <a16:creationId xmlns:a16="http://schemas.microsoft.com/office/drawing/2014/main" id="{0BE52A50-769E-CFE2-E002-11B4C0C756B8}"/>
              </a:ext>
            </a:extLst>
          </p:cNvPr>
          <p:cNvSpPr txBox="1"/>
          <p:nvPr/>
        </p:nvSpPr>
        <p:spPr>
          <a:xfrm>
            <a:off x="3537358" y="5377636"/>
            <a:ext cx="3145856" cy="2185214"/>
          </a:xfrm>
          <a:prstGeom prst="rect">
            <a:avLst/>
          </a:prstGeom>
          <a:noFill/>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無理のないストレッチで美しい身体作りと心身のリフレッシュをしませんか？</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活動日：木曜日</a:t>
            </a:r>
            <a:r>
              <a:rPr lang="en-US" altLang="ja-JP" sz="1200" b="1" dirty="0">
                <a:latin typeface="HG丸ｺﾞｼｯｸM-PRO" panose="020F0600000000000000" pitchFamily="50" charset="-128"/>
                <a:ea typeface="HG丸ｺﾞｼｯｸM-PRO" panose="020F0600000000000000" pitchFamily="50" charset="-128"/>
              </a:rPr>
              <a:t>15:30</a:t>
            </a:r>
            <a:r>
              <a:rPr lang="ja-JP" altLang="en-US" sz="1200" b="1" dirty="0">
                <a:latin typeface="HG丸ｺﾞｼｯｸM-PRO" panose="020F0600000000000000" pitchFamily="50" charset="-128"/>
                <a:ea typeface="HG丸ｺﾞｼｯｸM-PRO" panose="020F0600000000000000" pitchFamily="50" charset="-128"/>
              </a:rPr>
              <a:t>～</a:t>
            </a:r>
            <a:r>
              <a:rPr lang="en-US" altLang="ja-JP" sz="1200" b="1" dirty="0">
                <a:latin typeface="HG丸ｺﾞｼｯｸM-PRO" panose="020F0600000000000000" pitchFamily="50" charset="-128"/>
                <a:ea typeface="HG丸ｺﾞｼｯｸM-PRO" panose="020F0600000000000000" pitchFamily="50" charset="-128"/>
              </a:rPr>
              <a:t>16:30</a:t>
            </a: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先生の声かけ・誘導のもと、ヨガの基本ポーズ、その他ストレッチ、インナーマッスルを鍛えます。</a:t>
            </a:r>
            <a:r>
              <a:rPr lang="ja-JP" altLang="en-US" sz="1100" dirty="0">
                <a:latin typeface="HG丸ｺﾞｼｯｸM-PRO" panose="020F0600000000000000" pitchFamily="50" charset="-128"/>
                <a:ea typeface="HG丸ｺﾞｼｯｸM-PRO" panose="020F0600000000000000" pitchFamily="50" charset="-128"/>
              </a:rPr>
              <a:t>見学・体験お待ちしています！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会費：</a:t>
            </a:r>
            <a:r>
              <a:rPr lang="en-US" altLang="ja-JP" sz="1100" dirty="0">
                <a:latin typeface="HG丸ｺﾞｼｯｸM-PRO" panose="020F0600000000000000" pitchFamily="50" charset="-128"/>
                <a:ea typeface="HG丸ｺﾞｼｯｸM-PRO" panose="020F0600000000000000" pitchFamily="50" charset="-128"/>
              </a:rPr>
              <a:t>1,600</a:t>
            </a:r>
            <a:r>
              <a:rPr lang="ja-JP" altLang="en-US" sz="1100" dirty="0">
                <a:latin typeface="HG丸ｺﾞｼｯｸM-PRO" panose="020F0600000000000000" pitchFamily="50" charset="-128"/>
                <a:ea typeface="HG丸ｺﾞｼｯｸM-PRO" panose="020F0600000000000000" pitchFamily="50" charset="-128"/>
              </a:rPr>
              <a:t>／月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場所：多目的ホール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持ち物：ヨガマット・タオル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飲み物（運動靴不要）</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F95DAE04-1AF6-759E-8607-3EFE3E923189}"/>
              </a:ext>
            </a:extLst>
          </p:cNvPr>
          <p:cNvSpPr txBox="1"/>
          <p:nvPr/>
        </p:nvSpPr>
        <p:spPr>
          <a:xfrm>
            <a:off x="3627169" y="3034947"/>
            <a:ext cx="3192848" cy="2000548"/>
          </a:xfrm>
          <a:prstGeom prst="rect">
            <a:avLst/>
          </a:prstGeom>
          <a:noFill/>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新規会員募集！</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活動日：毎月第１火曜日</a:t>
            </a:r>
            <a:r>
              <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10</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時～</a:t>
            </a:r>
            <a:r>
              <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15</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時</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ハンドメイドを楽しむ会です。</a:t>
            </a:r>
            <a:r>
              <a:rPr lang="ja-JP" altLang="en-US" sz="1100" dirty="0">
                <a:latin typeface="HG丸ｺﾞｼｯｸM-PRO" panose="020F0600000000000000" pitchFamily="50" charset="-128"/>
                <a:ea typeface="HG丸ｺﾞｼｯｸM-PRO" panose="020F0600000000000000" pitchFamily="50" charset="-128"/>
              </a:rPr>
              <a:t>さまざまなジャンルの手芸・手作りをみんなで楽しく学びませんか？</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見学大歓迎です！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会費：</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500</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円／月</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8</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月・</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月休み）</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場所：小会議室</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p:txBody>
      </p:sp>
      <p:pic>
        <p:nvPicPr>
          <p:cNvPr id="4" name="図 3">
            <a:extLst>
              <a:ext uri="{FF2B5EF4-FFF2-40B4-BE49-F238E27FC236}">
                <a16:creationId xmlns:a16="http://schemas.microsoft.com/office/drawing/2014/main" id="{93C25EDE-C6FE-AF03-ABAF-317A06C60B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2783" y="2750898"/>
            <a:ext cx="220637" cy="323348"/>
          </a:xfrm>
          <a:prstGeom prst="rect">
            <a:avLst/>
          </a:prstGeom>
        </p:spPr>
      </p:pic>
      <p:pic>
        <p:nvPicPr>
          <p:cNvPr id="31" name="図 30">
            <a:extLst>
              <a:ext uri="{FF2B5EF4-FFF2-40B4-BE49-F238E27FC236}">
                <a16:creationId xmlns:a16="http://schemas.microsoft.com/office/drawing/2014/main" id="{FCA2AACA-A886-4DC8-DF21-387674060E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5363326" y="3810262"/>
            <a:ext cx="1043194" cy="1391239"/>
          </a:xfrm>
          <a:prstGeom prst="rect">
            <a:avLst/>
          </a:prstGeom>
        </p:spPr>
      </p:pic>
      <p:grpSp>
        <p:nvGrpSpPr>
          <p:cNvPr id="10" name="グループ化 9">
            <a:extLst>
              <a:ext uri="{FF2B5EF4-FFF2-40B4-BE49-F238E27FC236}">
                <a16:creationId xmlns:a16="http://schemas.microsoft.com/office/drawing/2014/main" id="{3336D6A9-7B14-B850-5A0A-79DFF76735C2}"/>
              </a:ext>
            </a:extLst>
          </p:cNvPr>
          <p:cNvGrpSpPr/>
          <p:nvPr/>
        </p:nvGrpSpPr>
        <p:grpSpPr>
          <a:xfrm>
            <a:off x="44648" y="73590"/>
            <a:ext cx="6726788" cy="2326905"/>
            <a:chOff x="109097" y="7433431"/>
            <a:chExt cx="6726788" cy="2328521"/>
          </a:xfrm>
        </p:grpSpPr>
        <p:sp>
          <p:nvSpPr>
            <p:cNvPr id="16" name="四角形: 角を丸くする 15">
              <a:extLst>
                <a:ext uri="{FF2B5EF4-FFF2-40B4-BE49-F238E27FC236}">
                  <a16:creationId xmlns:a16="http://schemas.microsoft.com/office/drawing/2014/main" id="{2E8499F8-E299-7890-753D-3F50D4477ECB}"/>
                </a:ext>
              </a:extLst>
            </p:cNvPr>
            <p:cNvSpPr/>
            <p:nvPr/>
          </p:nvSpPr>
          <p:spPr>
            <a:xfrm>
              <a:off x="3508445" y="7483202"/>
              <a:ext cx="3327440" cy="223083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D6109024-7674-B7CD-0E04-9D7B26ED4F42}"/>
                </a:ext>
              </a:extLst>
            </p:cNvPr>
            <p:cNvSpPr/>
            <p:nvPr/>
          </p:nvSpPr>
          <p:spPr>
            <a:xfrm>
              <a:off x="151013" y="7483202"/>
              <a:ext cx="3192848" cy="2206532"/>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23F452B1-12BF-265D-79F4-A20134CCC34A}"/>
                </a:ext>
              </a:extLst>
            </p:cNvPr>
            <p:cNvSpPr txBox="1"/>
            <p:nvPr/>
          </p:nvSpPr>
          <p:spPr>
            <a:xfrm>
              <a:off x="594864" y="7532279"/>
              <a:ext cx="2477061" cy="338554"/>
            </a:xfrm>
            <a:prstGeom prst="rect">
              <a:avLst/>
            </a:prstGeom>
            <a:noFill/>
          </p:spPr>
          <p:txBody>
            <a:bodyPr wrap="square">
              <a:spAutoFit/>
            </a:bodyPr>
            <a:lstStyle/>
            <a:p>
              <a:r>
                <a:rPr lang="ja-JP" altLang="en-US" sz="1600" b="1" u="sng" dirty="0">
                  <a:latin typeface="HG丸ｺﾞｼｯｸM-PRO" panose="020F0600000000000000" pitchFamily="50" charset="-128"/>
                  <a:ea typeface="HG丸ｺﾞｼｯｸM-PRO" panose="020F0600000000000000" pitchFamily="50" charset="-128"/>
                </a:rPr>
                <a:t>アクセサリーケース作り</a:t>
              </a:r>
            </a:p>
          </p:txBody>
        </p:sp>
        <p:sp>
          <p:nvSpPr>
            <p:cNvPr id="24" name="テキスト ボックス 23">
              <a:extLst>
                <a:ext uri="{FF2B5EF4-FFF2-40B4-BE49-F238E27FC236}">
                  <a16:creationId xmlns:a16="http://schemas.microsoft.com/office/drawing/2014/main" id="{7326A3F2-7494-1426-F205-734DF4B323B7}"/>
                </a:ext>
              </a:extLst>
            </p:cNvPr>
            <p:cNvSpPr txBox="1"/>
            <p:nvPr/>
          </p:nvSpPr>
          <p:spPr>
            <a:xfrm>
              <a:off x="3868110" y="7537756"/>
              <a:ext cx="2477060" cy="338554"/>
            </a:xfrm>
            <a:prstGeom prst="rect">
              <a:avLst/>
            </a:prstGeom>
            <a:noFill/>
          </p:spPr>
          <p:txBody>
            <a:bodyPr wrap="square">
              <a:spAutoFit/>
            </a:bodyPr>
            <a:lstStyle/>
            <a:p>
              <a:r>
                <a:rPr lang="ja-JP" altLang="en-US" sz="1600" b="1" u="sng" dirty="0">
                  <a:latin typeface="HG丸ｺﾞｼｯｸM-PRO" panose="020F0600000000000000" pitchFamily="50" charset="-128"/>
                  <a:ea typeface="HG丸ｺﾞｼｯｸM-PRO" panose="020F0600000000000000" pitchFamily="50" charset="-128"/>
                </a:rPr>
                <a:t>バスボム（入浴剤）作り</a:t>
              </a:r>
            </a:p>
          </p:txBody>
        </p:sp>
        <p:sp>
          <p:nvSpPr>
            <p:cNvPr id="25" name="テキスト ボックス 24">
              <a:extLst>
                <a:ext uri="{FF2B5EF4-FFF2-40B4-BE49-F238E27FC236}">
                  <a16:creationId xmlns:a16="http://schemas.microsoft.com/office/drawing/2014/main" id="{86B100B6-C4D8-3F2F-20E9-CDDCF5DE65DA}"/>
                </a:ext>
              </a:extLst>
            </p:cNvPr>
            <p:cNvSpPr txBox="1"/>
            <p:nvPr/>
          </p:nvSpPr>
          <p:spPr>
            <a:xfrm>
              <a:off x="3027744" y="7467561"/>
              <a:ext cx="591720" cy="415498"/>
            </a:xfrm>
            <a:prstGeom prst="rect">
              <a:avLst/>
            </a:prstGeom>
            <a:noFill/>
          </p:spPr>
          <p:txBody>
            <a:bodyPr wrap="square" rtlCol="0">
              <a:spAutoFit/>
            </a:bodyPr>
            <a:lstStyle/>
            <a:p>
              <a:pPr algn="l"/>
              <a:r>
                <a:rPr kumimoji="1" lang="ja-JP" altLang="en-US" sz="1000" b="1" dirty="0">
                  <a:latin typeface="HG丸ｺﾞｼｯｸM-PRO" panose="020F0600000000000000" pitchFamily="50" charset="-128"/>
                  <a:ea typeface="HG丸ｺﾞｼｯｸM-PRO" panose="020F0600000000000000" pitchFamily="50" charset="-128"/>
                </a:rPr>
                <a:t>レジンで作る</a:t>
              </a:r>
            </a:p>
          </p:txBody>
        </p:sp>
        <p:sp>
          <p:nvSpPr>
            <p:cNvPr id="26" name="吹き出し: 円形 25">
              <a:extLst>
                <a:ext uri="{FF2B5EF4-FFF2-40B4-BE49-F238E27FC236}">
                  <a16:creationId xmlns:a16="http://schemas.microsoft.com/office/drawing/2014/main" id="{D62BC985-8A78-8B88-E16C-230068487CFB}"/>
                </a:ext>
              </a:extLst>
            </p:cNvPr>
            <p:cNvSpPr/>
            <p:nvPr/>
          </p:nvSpPr>
          <p:spPr>
            <a:xfrm>
              <a:off x="3071925" y="7436346"/>
              <a:ext cx="485767" cy="433306"/>
            </a:xfrm>
            <a:prstGeom prst="wedgeEllipseCallout">
              <a:avLst>
                <a:gd name="adj1" fmla="val -63713"/>
                <a:gd name="adj2" fmla="val 320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6" descr="商用フリー・無料イラスト_5月母の日のイラスト_mothersday017 | 商用OK!フリー素材集「ナイスなイラスト」 | 母の日 イラスト, 無料  イラスト, イラスト">
              <a:extLst>
                <a:ext uri="{FF2B5EF4-FFF2-40B4-BE49-F238E27FC236}">
                  <a16:creationId xmlns:a16="http://schemas.microsoft.com/office/drawing/2014/main" id="{45FDBED0-4831-C140-ED1C-1BA7D11A55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097" y="7465874"/>
              <a:ext cx="496509" cy="496509"/>
            </a:xfrm>
            <a:prstGeom prst="rect">
              <a:avLst/>
            </a:prstGeom>
            <a:solidFill>
              <a:schemeClr val="bg1"/>
            </a:solidFill>
          </p:spPr>
        </p:pic>
        <p:sp>
          <p:nvSpPr>
            <p:cNvPr id="29" name="テキスト ボックス 28">
              <a:extLst>
                <a:ext uri="{FF2B5EF4-FFF2-40B4-BE49-F238E27FC236}">
                  <a16:creationId xmlns:a16="http://schemas.microsoft.com/office/drawing/2014/main" id="{737B0549-5F0D-4802-E3F4-1C6401579B34}"/>
                </a:ext>
              </a:extLst>
            </p:cNvPr>
            <p:cNvSpPr txBox="1"/>
            <p:nvPr/>
          </p:nvSpPr>
          <p:spPr>
            <a:xfrm>
              <a:off x="322760" y="8438513"/>
              <a:ext cx="2704984" cy="1323439"/>
            </a:xfrm>
            <a:prstGeom prst="rect">
              <a:avLst/>
            </a:prstGeom>
            <a:noFill/>
          </p:spPr>
          <p:txBody>
            <a:bodyPr wrap="square">
              <a:spAutoFit/>
            </a:bodyPr>
            <a:lstStyle/>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　時：</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5</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月</a:t>
              </a:r>
              <a:r>
                <a:rPr lang="en-US" altLang="ja-JP" sz="1000" b="1" kern="100" dirty="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7</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9:30</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12:30</a:t>
              </a:r>
              <a:endParaRPr lang="ja-JP" altLang="ja-JP" sz="1000"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場</a:t>
              </a:r>
              <a:r>
                <a:rPr lang="ja-JP" altLang="en-US"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所：</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階工芸室</a:t>
              </a: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参加</a:t>
              </a:r>
              <a:r>
                <a:rPr lang="ja-JP" altLang="en-US"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費</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500</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a:t>
              </a: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対　象：</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小・中学生</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10</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名</a:t>
              </a:r>
              <a:endPar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小学校低学年の方の参加は</a:t>
              </a:r>
              <a:endPar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保護者同伴でお願いします</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p>
            <a:p>
              <a:pPr algn="just"/>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講　師： 大林　一美さん</a:t>
              </a:r>
              <a:endPar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受</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付：</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4/30(</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まで</a:t>
              </a:r>
              <a:endParaRPr lang="en-US" altLang="ja-JP" sz="10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0" name="Picture 2" descr="商用フリー・無料イラスト_父の日文字フレーム_黄色いバラ_（Father's Day）_chichinohi027 | 商用OK!フリー素材集「ナイスな イラスト」">
              <a:extLst>
                <a:ext uri="{FF2B5EF4-FFF2-40B4-BE49-F238E27FC236}">
                  <a16:creationId xmlns:a16="http://schemas.microsoft.com/office/drawing/2014/main" id="{FC552375-62F8-324E-6E3E-63705EBDAB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7147" y="7433431"/>
              <a:ext cx="490925" cy="490925"/>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FEA1741F-685A-0F4A-6F9B-7F02FDB241A7}"/>
                </a:ext>
              </a:extLst>
            </p:cNvPr>
            <p:cNvSpPr txBox="1"/>
            <p:nvPr/>
          </p:nvSpPr>
          <p:spPr>
            <a:xfrm>
              <a:off x="331559" y="7852170"/>
              <a:ext cx="2830252" cy="646331"/>
            </a:xfrm>
            <a:prstGeom prst="rect">
              <a:avLst/>
            </a:prstGeom>
            <a:noFill/>
          </p:spPr>
          <p:txBody>
            <a:bodyPr wrap="square" rtlCol="0">
              <a:spAutoFit/>
            </a:bodyPr>
            <a:lstStyle/>
            <a:p>
              <a:pPr algn="just"/>
              <a:r>
                <a:rPr lang="ja-JP" altLang="en-US" sz="1400" b="1" kern="100" dirty="0">
                  <a:effectLst/>
                  <a:latin typeface="Calibri" panose="020F0502020204030204" pitchFamily="34" charset="0"/>
                  <a:ea typeface="HG丸ｺﾞｼｯｸM-PRO" panose="020F0600000000000000" pitchFamily="50" charset="-128"/>
                  <a:cs typeface="Arial" panose="020B0604020202020204" pitchFamily="34" charset="0"/>
                </a:rPr>
                <a:t>　</a:t>
              </a:r>
              <a:r>
                <a:rPr lang="ja-JP" altLang="ja-JP" sz="1100" b="1" kern="100" dirty="0">
                  <a:effectLst/>
                  <a:latin typeface="Calibri" panose="020F0502020204030204" pitchFamily="34" charset="0"/>
                  <a:ea typeface="HG丸ｺﾞｼｯｸM-PRO" panose="020F0600000000000000" pitchFamily="50" charset="-128"/>
                  <a:cs typeface="Arial" panose="020B0604020202020204" pitchFamily="34" charset="0"/>
                </a:rPr>
                <a:t>ありがとうの気持ちを込めて、</a:t>
              </a:r>
              <a:r>
                <a:rPr lang="ja-JP" altLang="en-US" sz="1100" b="1" kern="100" dirty="0">
                  <a:effectLst/>
                  <a:latin typeface="Calibri" panose="020F0502020204030204" pitchFamily="34" charset="0"/>
                  <a:ea typeface="HG丸ｺﾞｼｯｸM-PRO" panose="020F0600000000000000" pitchFamily="50" charset="-128"/>
                  <a:cs typeface="Arial" panose="020B0604020202020204" pitchFamily="34" charset="0"/>
                </a:rPr>
                <a:t>レジン（樹脂）で飾ったアクセサリーケースをプレゼントしませんか？</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491F8D38-23CA-98CC-4167-EDF9CF81EE02}"/>
                </a:ext>
              </a:extLst>
            </p:cNvPr>
            <p:cNvSpPr txBox="1"/>
            <p:nvPr/>
          </p:nvSpPr>
          <p:spPr>
            <a:xfrm>
              <a:off x="3619464" y="7822540"/>
              <a:ext cx="2830252" cy="646331"/>
            </a:xfrm>
            <a:prstGeom prst="rect">
              <a:avLst/>
            </a:prstGeom>
            <a:noFill/>
          </p:spPr>
          <p:txBody>
            <a:bodyPr wrap="square" rtlCol="0">
              <a:spAutoFit/>
            </a:bodyPr>
            <a:lstStyle/>
            <a:p>
              <a:pPr algn="just"/>
              <a:r>
                <a:rPr lang="ja-JP" altLang="en-US" sz="1400" b="1" kern="100" dirty="0">
                  <a:effectLst/>
                  <a:latin typeface="Calibri" panose="020F0502020204030204" pitchFamily="34" charset="0"/>
                  <a:ea typeface="HG丸ｺﾞｼｯｸM-PRO" panose="020F0600000000000000" pitchFamily="50" charset="-128"/>
                  <a:cs typeface="Arial" panose="020B0604020202020204" pitchFamily="34" charset="0"/>
                </a:rPr>
                <a:t>　</a:t>
              </a:r>
              <a:r>
                <a:rPr lang="ja-JP" altLang="en-US" sz="1100" b="1" kern="100" dirty="0">
                  <a:effectLst/>
                  <a:latin typeface="Calibri" panose="020F0502020204030204" pitchFamily="34" charset="0"/>
                  <a:ea typeface="HG丸ｺﾞｼｯｸM-PRO" panose="020F0600000000000000" pitchFamily="50" charset="-128"/>
                  <a:cs typeface="Arial" panose="020B0604020202020204" pitchFamily="34" charset="0"/>
                </a:rPr>
                <a:t>お疲れ様の</a:t>
              </a:r>
              <a:r>
                <a:rPr lang="ja-JP" altLang="ja-JP" sz="1100" b="1" kern="100" dirty="0">
                  <a:effectLst/>
                  <a:latin typeface="Calibri" panose="020F0502020204030204" pitchFamily="34" charset="0"/>
                  <a:ea typeface="HG丸ｺﾞｼｯｸM-PRO" panose="020F0600000000000000" pitchFamily="50" charset="-128"/>
                  <a:cs typeface="Arial" panose="020B0604020202020204" pitchFamily="34" charset="0"/>
                </a:rPr>
                <a:t>気持ちを込めて、</a:t>
              </a:r>
              <a:r>
                <a:rPr lang="ja-JP" altLang="en-US" sz="1100" b="1" kern="100" dirty="0">
                  <a:effectLst/>
                  <a:latin typeface="Calibri" panose="020F0502020204030204" pitchFamily="34" charset="0"/>
                  <a:ea typeface="HG丸ｺﾞｼｯｸM-PRO" panose="020F0600000000000000" pitchFamily="50" charset="-128"/>
                  <a:cs typeface="Arial" panose="020B0604020202020204" pitchFamily="34" charset="0"/>
                </a:rPr>
                <a:t>手作りのバスボム（入浴剤）をプレゼントしませんか？</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54C90669-82B5-62C1-A209-AA748F7D87BB}"/>
                </a:ext>
              </a:extLst>
            </p:cNvPr>
            <p:cNvSpPr txBox="1"/>
            <p:nvPr/>
          </p:nvSpPr>
          <p:spPr>
            <a:xfrm>
              <a:off x="3586789" y="8426000"/>
              <a:ext cx="2704984" cy="1324358"/>
            </a:xfrm>
            <a:prstGeom prst="rect">
              <a:avLst/>
            </a:prstGeom>
            <a:noFill/>
          </p:spPr>
          <p:txBody>
            <a:bodyPr wrap="square">
              <a:spAutoFit/>
            </a:bodyPr>
            <a:lstStyle/>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日　時：</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6</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月</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１</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10:00</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12:00</a:t>
              </a:r>
              <a:endParaRPr lang="ja-JP" altLang="ja-JP" sz="1000"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場</a:t>
              </a:r>
              <a:r>
                <a:rPr lang="ja-JP" altLang="en-US"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所：</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1</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階工芸室</a:t>
              </a: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参加</a:t>
              </a:r>
              <a:r>
                <a:rPr lang="ja-JP" altLang="en-US"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費</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500</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円</a:t>
              </a: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対　象：</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小・中学生</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10</a:t>
              </a:r>
              <a:r>
                <a:rPr lang="ja-JP"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名</a:t>
              </a:r>
              <a:endPar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小学校低学年の方の参加は保</a:t>
              </a:r>
              <a:endParaRPr lang="en-US" altLang="ja-JP" sz="1000" b="1" kern="10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en-US" sz="1000" b="1" kern="10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護者</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同伴でお願いします</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a:t>
              </a:r>
            </a:p>
            <a:p>
              <a:pPr algn="just"/>
              <a:endPar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just"/>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受</a:t>
              </a:r>
              <a:r>
                <a:rPr lang="en-US"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ja-JP" sz="1000"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付：</a:t>
              </a:r>
              <a:r>
                <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6/</a:t>
              </a:r>
              <a:r>
                <a:rPr lang="ja-JP" altLang="en-US"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４（日）まで</a:t>
              </a:r>
              <a:endParaRPr lang="en-US" altLang="ja-JP" sz="1000" b="1" kern="100"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sp>
        <p:nvSpPr>
          <p:cNvPr id="39" name="テキスト ボックス 38">
            <a:extLst>
              <a:ext uri="{FF2B5EF4-FFF2-40B4-BE49-F238E27FC236}">
                <a16:creationId xmlns:a16="http://schemas.microsoft.com/office/drawing/2014/main" id="{795A7608-CC2F-70B5-EC1E-BA8A9AC4A2AE}"/>
              </a:ext>
            </a:extLst>
          </p:cNvPr>
          <p:cNvSpPr txBox="1"/>
          <p:nvPr/>
        </p:nvSpPr>
        <p:spPr>
          <a:xfrm>
            <a:off x="663275" y="2421218"/>
            <a:ext cx="5721992" cy="261610"/>
          </a:xfrm>
          <a:prstGeom prst="rect">
            <a:avLst/>
          </a:prstGeom>
          <a:noFill/>
        </p:spPr>
        <p:txBody>
          <a:bodyPr wrap="square" rtlCol="0">
            <a:spAutoFit/>
          </a:bodyPr>
          <a:lstStyle/>
          <a:p>
            <a:pPr algn="l"/>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各主催講座のお申し込み・各種お問い合わせは窓口又は電話</a:t>
            </a:r>
            <a:r>
              <a:rPr lang="en-US" altLang="ja-JP" sz="1100" b="1"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68-1236</a:t>
            </a:r>
            <a:r>
              <a:rPr lang="ja-JP" altLang="ja-JP" sz="1100" b="1" kern="100" dirty="0">
                <a:effectLst/>
                <a:latin typeface="HG丸ｺﾞｼｯｸM-PRO" panose="020F0600000000000000" pitchFamily="50" charset="-128"/>
                <a:ea typeface="HG丸ｺﾞｼｯｸM-PRO" panose="020F0600000000000000" pitchFamily="50" charset="-128"/>
                <a:cs typeface="Arial" panose="020B0604020202020204" pitchFamily="34" charset="0"/>
              </a:rPr>
              <a:t>へお願いします。</a:t>
            </a:r>
            <a:endParaRPr kumimoji="1" lang="ja-JP" altLang="en-US" sz="1100" b="1" dirty="0">
              <a:latin typeface="HG丸ｺﾞｼｯｸM-PRO" panose="020F0600000000000000" pitchFamily="50" charset="-128"/>
              <a:ea typeface="HG丸ｺﾞｼｯｸM-PRO" panose="020F0600000000000000" pitchFamily="50" charset="-128"/>
            </a:endParaRPr>
          </a:p>
        </p:txBody>
      </p:sp>
      <p:pic>
        <p:nvPicPr>
          <p:cNvPr id="41" name="図 40">
            <a:extLst>
              <a:ext uri="{FF2B5EF4-FFF2-40B4-BE49-F238E27FC236}">
                <a16:creationId xmlns:a16="http://schemas.microsoft.com/office/drawing/2014/main" id="{985EDF8B-E94E-603B-A59C-BF505C8303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33919" y="1286698"/>
            <a:ext cx="1237854" cy="928181"/>
          </a:xfrm>
          <a:prstGeom prst="rect">
            <a:avLst/>
          </a:prstGeom>
        </p:spPr>
      </p:pic>
      <p:pic>
        <p:nvPicPr>
          <p:cNvPr id="43" name="図 42">
            <a:extLst>
              <a:ext uri="{FF2B5EF4-FFF2-40B4-BE49-F238E27FC236}">
                <a16:creationId xmlns:a16="http://schemas.microsoft.com/office/drawing/2014/main" id="{2E984DBB-E386-A9EA-A67C-C459EEB777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6117" y="1295857"/>
            <a:ext cx="1231039" cy="923071"/>
          </a:xfrm>
          <a:prstGeom prst="rect">
            <a:avLst/>
          </a:prstGeom>
        </p:spPr>
      </p:pic>
      <p:sp>
        <p:nvSpPr>
          <p:cNvPr id="3" name="テキスト ボックス 2">
            <a:extLst>
              <a:ext uri="{FF2B5EF4-FFF2-40B4-BE49-F238E27FC236}">
                <a16:creationId xmlns:a16="http://schemas.microsoft.com/office/drawing/2014/main" id="{2FB9A980-AD79-EFC2-AC93-1F98FB95061E}"/>
              </a:ext>
            </a:extLst>
          </p:cNvPr>
          <p:cNvSpPr txBox="1"/>
          <p:nvPr/>
        </p:nvSpPr>
        <p:spPr>
          <a:xfrm>
            <a:off x="3152655" y="3122868"/>
            <a:ext cx="492443" cy="2162557"/>
          </a:xfrm>
          <a:prstGeom prst="rect">
            <a:avLst/>
          </a:prstGeom>
          <a:noFill/>
        </p:spPr>
        <p:txBody>
          <a:bodyPr vert="eaVert" wrap="square">
            <a:spAutoFit/>
          </a:bodyPr>
          <a:lstStyle/>
          <a:p>
            <a:r>
              <a:rPr kumimoji="0" lang="ja-JP" altLang="en-US" sz="2000" b="1" i="0"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rial" panose="020B0604020202020204" pitchFamily="34" charset="0"/>
              </a:rPr>
              <a:t>サークルのご紹介</a:t>
            </a:r>
            <a:endParaRPr lang="ja-JP" altLang="en-US" sz="2000" dirty="0"/>
          </a:p>
        </p:txBody>
      </p:sp>
      <p:sp>
        <p:nvSpPr>
          <p:cNvPr id="34" name="AutoShape 2" descr="フリーイラスト, CC0 イラスト, ベクター, AI, 建築物（建物）, 住宅, 家, 一軒家（一戸建て）, 共同体（コミュニティ）">
            <a:extLst>
              <a:ext uri="{FF2B5EF4-FFF2-40B4-BE49-F238E27FC236}">
                <a16:creationId xmlns:a16="http://schemas.microsoft.com/office/drawing/2014/main" id="{AA0F3090-628A-96F0-7026-971845C98F55}"/>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四角形: 角を丸くする 41">
            <a:extLst>
              <a:ext uri="{FF2B5EF4-FFF2-40B4-BE49-F238E27FC236}">
                <a16:creationId xmlns:a16="http://schemas.microsoft.com/office/drawing/2014/main" id="{0048DD9C-47A7-6598-267D-807F3918DEEA}"/>
              </a:ext>
            </a:extLst>
          </p:cNvPr>
          <p:cNvSpPr/>
          <p:nvPr/>
        </p:nvSpPr>
        <p:spPr>
          <a:xfrm>
            <a:off x="86563" y="2757042"/>
            <a:ext cx="3140095" cy="22437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DA6F989B-B9A9-E2D5-1E07-D6A96E2AB041}"/>
              </a:ext>
            </a:extLst>
          </p:cNvPr>
          <p:cNvSpPr txBox="1"/>
          <p:nvPr/>
        </p:nvSpPr>
        <p:spPr>
          <a:xfrm>
            <a:off x="1046490" y="2722323"/>
            <a:ext cx="1128626" cy="369332"/>
          </a:xfrm>
          <a:prstGeom prst="rect">
            <a:avLst/>
          </a:prstGeom>
          <a:noFill/>
        </p:spPr>
        <p:txBody>
          <a:bodyPr wrap="square" rtlCol="0">
            <a:spAutoFit/>
          </a:bodyPr>
          <a:lstStyle/>
          <a:p>
            <a:pPr algn="l"/>
            <a:r>
              <a:rPr kumimoji="1" lang="ja-JP" altLang="en-US" b="1" u="sng" dirty="0">
                <a:latin typeface="HG丸ｺﾞｼｯｸM-PRO" panose="020F0600000000000000" pitchFamily="50" charset="-128"/>
                <a:ea typeface="HG丸ｺﾞｼｯｸM-PRO" panose="020F0600000000000000" pitchFamily="50" charset="-128"/>
              </a:rPr>
              <a:t>書道教室</a:t>
            </a:r>
          </a:p>
        </p:txBody>
      </p:sp>
      <p:sp>
        <p:nvSpPr>
          <p:cNvPr id="45" name="テキスト ボックス 44">
            <a:extLst>
              <a:ext uri="{FF2B5EF4-FFF2-40B4-BE49-F238E27FC236}">
                <a16:creationId xmlns:a16="http://schemas.microsoft.com/office/drawing/2014/main" id="{1DCE29B8-F960-2BDE-60C2-4749FC9F4ABE}"/>
              </a:ext>
            </a:extLst>
          </p:cNvPr>
          <p:cNvSpPr txBox="1"/>
          <p:nvPr/>
        </p:nvSpPr>
        <p:spPr>
          <a:xfrm>
            <a:off x="78273" y="3014468"/>
            <a:ext cx="3192848" cy="2000548"/>
          </a:xfrm>
          <a:prstGeom prst="rect">
            <a:avLst/>
          </a:prstGeom>
          <a:noFill/>
        </p:spPr>
        <p:txBody>
          <a:bodyPr wrap="square">
            <a:spAutoFit/>
          </a:bodyPr>
          <a:lstStyle/>
          <a:p>
            <a:r>
              <a:rPr lang="ja-JP" altLang="en-US" sz="900" dirty="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新規会員募集！</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活動日：毎月第１・</a:t>
            </a:r>
            <a:r>
              <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3</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月曜日</a:t>
            </a:r>
            <a:r>
              <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10</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時～</a:t>
            </a:r>
            <a:r>
              <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15</a:t>
            </a:r>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時</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a:t>
            </a:r>
            <a:endParaRPr lang="en-US" altLang="ja-JP" sz="1200" b="1"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書道を通じ、共に集まり楽しく語り合いながら気軽に学習することを目的としています。</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latin typeface="HG丸ｺﾞｼｯｸM-PRO" panose="020F0600000000000000" pitchFamily="50" charset="-128"/>
                <a:ea typeface="HG丸ｺﾞｼｯｸM-PRO" panose="020F0600000000000000" pitchFamily="50" charset="-128"/>
              </a:rPr>
              <a:t>　皆様のご参加をおまちしています。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会費：</a:t>
            </a:r>
            <a:r>
              <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5,000</a:t>
            </a:r>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円／半年</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a:p>
            <a:r>
              <a:rPr lang="ja-JP" altLang="en-US"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rPr>
              <a:t>　場所：小会議室</a:t>
            </a: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cs typeface="Calibri" panose="020F0502020204030204" pitchFamily="34" charset="0"/>
            </a:endParaRPr>
          </a:p>
        </p:txBody>
      </p:sp>
      <p:pic>
        <p:nvPicPr>
          <p:cNvPr id="1026" name="Picture 2" descr="書道・習字のイラスト「書き初め・女の子」 | かわいいフリー素材集 いらすとや">
            <a:extLst>
              <a:ext uri="{FF2B5EF4-FFF2-40B4-BE49-F238E27FC236}">
                <a16:creationId xmlns:a16="http://schemas.microsoft.com/office/drawing/2014/main" id="{62F30101-B9D3-27A9-D8FD-CBE5703E9A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279" y="3964911"/>
            <a:ext cx="915699" cy="1058612"/>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a:extLst>
              <a:ext uri="{FF2B5EF4-FFF2-40B4-BE49-F238E27FC236}">
                <a16:creationId xmlns:a16="http://schemas.microsoft.com/office/drawing/2014/main" id="{B0F48FDE-CE29-C2BF-6BF3-89BE754575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5637" y="5256422"/>
            <a:ext cx="220637" cy="323348"/>
          </a:xfrm>
          <a:prstGeom prst="rect">
            <a:avLst/>
          </a:prstGeom>
        </p:spPr>
      </p:pic>
    </p:spTree>
    <p:extLst>
      <p:ext uri="{BB962C8B-B14F-4D97-AF65-F5344CB8AC3E}">
        <p14:creationId xmlns:p14="http://schemas.microsoft.com/office/powerpoint/2010/main" val="18720351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CFF"/>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100" dirty="0">
            <a:latin typeface="HG丸ｺﾞｼｯｸM-PRO" panose="020F0600000000000000" pitchFamily="50" charset="-128"/>
            <a:ea typeface="HG丸ｺﾞｼｯｸM-PRO" panose="020F06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19772</TotalTime>
  <Words>1476</Words>
  <Application>Microsoft Office PowerPoint</Application>
  <PresentationFormat>A4 210 x 297 mm</PresentationFormat>
  <Paragraphs>160</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AR Pゴシック体S</vt:lpstr>
      <vt:lpstr>HGPｺﾞｼｯｸE</vt:lpstr>
      <vt:lpstr>HG丸ｺﾞｼｯｸM-PRO</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茶木 照秋</dc:creator>
  <cp:lastModifiedBy>茶木 照秋</cp:lastModifiedBy>
  <cp:revision>936</cp:revision>
  <cp:lastPrinted>2023-03-27T07:53:35Z</cp:lastPrinted>
  <dcterms:created xsi:type="dcterms:W3CDTF">2021-03-07T23:50:00Z</dcterms:created>
  <dcterms:modified xsi:type="dcterms:W3CDTF">2023-03-29T06:55:26Z</dcterms:modified>
</cp:coreProperties>
</file>